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79" r:id="rId2"/>
    <p:sldId id="290" r:id="rId3"/>
    <p:sldId id="291" r:id="rId4"/>
    <p:sldId id="304" r:id="rId5"/>
    <p:sldId id="282" r:id="rId6"/>
    <p:sldId id="301" r:id="rId7"/>
    <p:sldId id="280" r:id="rId8"/>
    <p:sldId id="258" r:id="rId9"/>
    <p:sldId id="259" r:id="rId10"/>
    <p:sldId id="284" r:id="rId11"/>
    <p:sldId id="260" r:id="rId12"/>
    <p:sldId id="303" r:id="rId13"/>
    <p:sldId id="262" r:id="rId14"/>
    <p:sldId id="299" r:id="rId15"/>
    <p:sldId id="293" r:id="rId16"/>
    <p:sldId id="294" r:id="rId17"/>
    <p:sldId id="296" r:id="rId18"/>
    <p:sldId id="297" r:id="rId19"/>
    <p:sldId id="288" r:id="rId20"/>
    <p:sldId id="266" r:id="rId21"/>
    <p:sldId id="289" r:id="rId22"/>
    <p:sldId id="267" r:id="rId23"/>
    <p:sldId id="306" r:id="rId24"/>
    <p:sldId id="269" r:id="rId25"/>
    <p:sldId id="270" r:id="rId26"/>
    <p:sldId id="271" r:id="rId27"/>
    <p:sldId id="274" r:id="rId28"/>
    <p:sldId id="305" r:id="rId29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26"/>
  <c:chart>
    <c:autoTitleDeleted val="1"/>
    <c:plotArea>
      <c:layout>
        <c:manualLayout>
          <c:layoutTarget val="inner"/>
          <c:xMode val="edge"/>
          <c:yMode val="edge"/>
          <c:x val="0.15039159857360981"/>
          <c:y val="0.14951319382402997"/>
          <c:w val="0.65500109132416973"/>
          <c:h val="0.7343128833244727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Attendances @ StreetGames Sessions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78619</c:v>
                </c:pt>
                <c:pt idx="1">
                  <c:v>288774</c:v>
                </c:pt>
                <c:pt idx="2">
                  <c:v>845530</c:v>
                </c:pt>
                <c:pt idx="3">
                  <c:v>1400096</c:v>
                </c:pt>
                <c:pt idx="4">
                  <c:v>1849910</c:v>
                </c:pt>
                <c:pt idx="5">
                  <c:v>2245903</c:v>
                </c:pt>
              </c:numCache>
            </c:numRef>
          </c:val>
        </c:ser>
        <c:dLbls/>
        <c:marker val="1"/>
        <c:axId val="93115520"/>
        <c:axId val="93117056"/>
      </c:lineChart>
      <c:catAx>
        <c:axId val="93115520"/>
        <c:scaling>
          <c:orientation val="minMax"/>
        </c:scaling>
        <c:axPos val="b"/>
        <c:numFmt formatCode="General" sourceLinked="1"/>
        <c:tickLblPos val="nextTo"/>
        <c:crossAx val="93117056"/>
        <c:crosses val="autoZero"/>
        <c:auto val="1"/>
        <c:lblAlgn val="ctr"/>
        <c:lblOffset val="100"/>
      </c:catAx>
      <c:valAx>
        <c:axId val="93117056"/>
        <c:scaling>
          <c:orientation val="minMax"/>
        </c:scaling>
        <c:axPos val="l"/>
        <c:majorGridlines/>
        <c:numFmt formatCode="#,##0" sourceLinked="1"/>
        <c:tickLblPos val="nextTo"/>
        <c:crossAx val="93115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71145585593718"/>
          <c:y val="0.42792496933174984"/>
          <c:w val="0.17692380295994645"/>
          <c:h val="0.37415884399896115"/>
        </c:manualLayout>
      </c:layout>
    </c:legend>
    <c:plotVisOnly val="1"/>
    <c:dispBlanksAs val="gap"/>
  </c:chart>
  <c:txPr>
    <a:bodyPr/>
    <a:lstStyle/>
    <a:p>
      <a:pPr>
        <a:defRPr sz="1800" b="1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90E6B-7205-4D6F-8CD0-BC6A85E484A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BB36270-74B3-4E36-A432-57173D546757}">
      <dgm:prSet custT="1"/>
      <dgm:spPr/>
      <dgm:t>
        <a:bodyPr/>
        <a:lstStyle/>
        <a:p>
          <a:pPr algn="ctr" rtl="0"/>
          <a:r>
            <a:rPr lang="en-GB" sz="3600" b="1" dirty="0" smtClean="0"/>
            <a:t>Working with Young People:  Getting the Style Right</a:t>
          </a:r>
        </a:p>
      </dgm:t>
    </dgm:pt>
    <dgm:pt modelId="{A10634F6-7321-40D0-BC05-7BF0958FE552}" type="sibTrans" cxnId="{2BC06FA8-28E9-4E41-A168-29C3FDD70CA3}">
      <dgm:prSet/>
      <dgm:spPr/>
      <dgm:t>
        <a:bodyPr/>
        <a:lstStyle/>
        <a:p>
          <a:pPr algn="ctr"/>
          <a:endParaRPr lang="en-GB"/>
        </a:p>
      </dgm:t>
    </dgm:pt>
    <dgm:pt modelId="{857B7862-F9ED-42C3-BFD3-87BE4C2F2A12}" type="parTrans" cxnId="{2BC06FA8-28E9-4E41-A168-29C3FDD70CA3}">
      <dgm:prSet/>
      <dgm:spPr/>
      <dgm:t>
        <a:bodyPr/>
        <a:lstStyle/>
        <a:p>
          <a:pPr algn="ctr"/>
          <a:endParaRPr lang="en-GB"/>
        </a:p>
      </dgm:t>
    </dgm:pt>
    <dgm:pt modelId="{647962B9-6A67-41DB-A106-C0289B6814BF}" type="pres">
      <dgm:prSet presAssocID="{3A990E6B-7205-4D6F-8CD0-BC6A85E484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B4377E-228B-4253-9DA2-C1EE6B3CF70F}" type="pres">
      <dgm:prSet presAssocID="{2BB36270-74B3-4E36-A432-57173D546757}" presName="parentText" presStyleLbl="node1" presStyleIdx="0" presStyleCnt="1" custScaleY="278389" custLinFactY="-173757" custLinFactNeighborX="952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11D781-1630-4066-BDDA-E38AD35657DE}" type="presOf" srcId="{3A990E6B-7205-4D6F-8CD0-BC6A85E484AE}" destId="{647962B9-6A67-41DB-A106-C0289B6814BF}" srcOrd="0" destOrd="0" presId="urn:microsoft.com/office/officeart/2005/8/layout/vList2"/>
    <dgm:cxn modelId="{2BC06FA8-28E9-4E41-A168-29C3FDD70CA3}" srcId="{3A990E6B-7205-4D6F-8CD0-BC6A85E484AE}" destId="{2BB36270-74B3-4E36-A432-57173D546757}" srcOrd="0" destOrd="0" parTransId="{857B7862-F9ED-42C3-BFD3-87BE4C2F2A12}" sibTransId="{A10634F6-7321-40D0-BC05-7BF0958FE552}"/>
    <dgm:cxn modelId="{CAA5F520-6322-4B11-A65C-64FAB3308D85}" type="presOf" srcId="{2BB36270-74B3-4E36-A432-57173D546757}" destId="{5DB4377E-228B-4253-9DA2-C1EE6B3CF70F}" srcOrd="0" destOrd="0" presId="urn:microsoft.com/office/officeart/2005/8/layout/vList2"/>
    <dgm:cxn modelId="{98F1A936-63F2-4569-9392-1F6BD81C4B47}" type="presParOf" srcId="{647962B9-6A67-41DB-A106-C0289B6814BF}" destId="{5DB4377E-228B-4253-9DA2-C1EE6B3CF7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990E6B-7205-4D6F-8CD0-BC6A85E484A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BB36270-74B3-4E36-A432-57173D546757}">
      <dgm:prSet custT="1"/>
      <dgm:spPr/>
      <dgm:t>
        <a:bodyPr/>
        <a:lstStyle/>
        <a:p>
          <a:pPr algn="ctr" rtl="0"/>
          <a:r>
            <a:rPr lang="en-GB" sz="3600" b="1" dirty="0" smtClean="0"/>
            <a:t>Our Mission Today…</a:t>
          </a:r>
          <a:endParaRPr lang="en-GB" sz="3600" b="1" dirty="0"/>
        </a:p>
      </dgm:t>
    </dgm:pt>
    <dgm:pt modelId="{A10634F6-7321-40D0-BC05-7BF0958FE552}" type="sibTrans" cxnId="{2BC06FA8-28E9-4E41-A168-29C3FDD70CA3}">
      <dgm:prSet/>
      <dgm:spPr/>
      <dgm:t>
        <a:bodyPr/>
        <a:lstStyle/>
        <a:p>
          <a:pPr algn="ctr"/>
          <a:endParaRPr lang="en-GB"/>
        </a:p>
      </dgm:t>
    </dgm:pt>
    <dgm:pt modelId="{857B7862-F9ED-42C3-BFD3-87BE4C2F2A12}" type="parTrans" cxnId="{2BC06FA8-28E9-4E41-A168-29C3FDD70CA3}">
      <dgm:prSet/>
      <dgm:spPr/>
      <dgm:t>
        <a:bodyPr/>
        <a:lstStyle/>
        <a:p>
          <a:pPr algn="ctr"/>
          <a:endParaRPr lang="en-GB"/>
        </a:p>
      </dgm:t>
    </dgm:pt>
    <dgm:pt modelId="{647962B9-6A67-41DB-A106-C0289B6814BF}" type="pres">
      <dgm:prSet presAssocID="{3A990E6B-7205-4D6F-8CD0-BC6A85E484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B4377E-228B-4253-9DA2-C1EE6B3CF70F}" type="pres">
      <dgm:prSet presAssocID="{2BB36270-74B3-4E36-A432-57173D546757}" presName="parentText" presStyleLbl="node1" presStyleIdx="0" presStyleCnt="1" custScaleY="100883" custLinFactY="-173757" custLinFactNeighborX="952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1B16C1E-FD72-4205-B0A0-B44FD1993511}" type="presOf" srcId="{2BB36270-74B3-4E36-A432-57173D546757}" destId="{5DB4377E-228B-4253-9DA2-C1EE6B3CF70F}" srcOrd="0" destOrd="0" presId="urn:microsoft.com/office/officeart/2005/8/layout/vList2"/>
    <dgm:cxn modelId="{2BC06FA8-28E9-4E41-A168-29C3FDD70CA3}" srcId="{3A990E6B-7205-4D6F-8CD0-BC6A85E484AE}" destId="{2BB36270-74B3-4E36-A432-57173D546757}" srcOrd="0" destOrd="0" parTransId="{857B7862-F9ED-42C3-BFD3-87BE4C2F2A12}" sibTransId="{A10634F6-7321-40D0-BC05-7BF0958FE552}"/>
    <dgm:cxn modelId="{98D53F5D-1376-4D94-B438-5F19BBCAF316}" type="presOf" srcId="{3A990E6B-7205-4D6F-8CD0-BC6A85E484AE}" destId="{647962B9-6A67-41DB-A106-C0289B6814BF}" srcOrd="0" destOrd="0" presId="urn:microsoft.com/office/officeart/2005/8/layout/vList2"/>
    <dgm:cxn modelId="{BA36469B-949D-44E7-9713-07A20D492B2C}" type="presParOf" srcId="{647962B9-6A67-41DB-A106-C0289B6814BF}" destId="{5DB4377E-228B-4253-9DA2-C1EE6B3CF7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D1C392-1E87-4CA7-A43A-432D87B27C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9DC3C6-B597-47BC-9ABD-5B1211423C08}" type="pres">
      <dgm:prSet presAssocID="{97D1C392-1E87-4CA7-A43A-432D87B27C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083C1F25-E7C6-4B08-B2C6-5A22444C4CEC}" type="presOf" srcId="{97D1C392-1E87-4CA7-A43A-432D87B27CD0}" destId="{D69DC3C6-B597-47BC-9ABD-5B1211423C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CF96C9-D175-4A5B-A97B-1E5B1E31AD57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5FBAE020-FC6A-4D40-ADAF-CE7E3A601CBC}">
      <dgm:prSet phldrT="[Text]"/>
      <dgm:spPr/>
      <dgm:t>
        <a:bodyPr/>
        <a:lstStyle/>
        <a:p>
          <a:r>
            <a:rPr lang="en-GB" dirty="0" smtClean="0"/>
            <a:t>Competence</a:t>
          </a:r>
          <a:endParaRPr lang="en-GB" dirty="0"/>
        </a:p>
      </dgm:t>
    </dgm:pt>
    <dgm:pt modelId="{D45CF897-E38B-4562-AA0C-05E12CFCD48E}" type="parTrans" cxnId="{65380A95-6A2B-45C2-AFCD-451B46E892AC}">
      <dgm:prSet/>
      <dgm:spPr/>
      <dgm:t>
        <a:bodyPr/>
        <a:lstStyle/>
        <a:p>
          <a:endParaRPr lang="en-GB"/>
        </a:p>
      </dgm:t>
    </dgm:pt>
    <dgm:pt modelId="{3BD3359B-910A-407C-96C0-656E7D55D6EE}" type="sibTrans" cxnId="{65380A95-6A2B-45C2-AFCD-451B46E892AC}">
      <dgm:prSet/>
      <dgm:spPr/>
      <dgm:t>
        <a:bodyPr/>
        <a:lstStyle/>
        <a:p>
          <a:endParaRPr lang="en-GB"/>
        </a:p>
      </dgm:t>
    </dgm:pt>
    <dgm:pt modelId="{C15CA5BD-A63B-46E2-9FC7-C2A529B37407}">
      <dgm:prSet phldrT="[Text]"/>
      <dgm:spPr/>
      <dgm:t>
        <a:bodyPr/>
        <a:lstStyle/>
        <a:p>
          <a:r>
            <a:rPr lang="en-GB" dirty="0" smtClean="0"/>
            <a:t>Confidence</a:t>
          </a:r>
          <a:endParaRPr lang="en-GB" dirty="0"/>
        </a:p>
      </dgm:t>
    </dgm:pt>
    <dgm:pt modelId="{DB48FD5E-CB65-4C43-A084-1CBADE8CEDE0}" type="parTrans" cxnId="{8CF3A5EF-04D5-4CD0-891D-52E5AA489A4A}">
      <dgm:prSet/>
      <dgm:spPr/>
      <dgm:t>
        <a:bodyPr/>
        <a:lstStyle/>
        <a:p>
          <a:endParaRPr lang="en-GB"/>
        </a:p>
      </dgm:t>
    </dgm:pt>
    <dgm:pt modelId="{DEC2C72C-AF90-4B39-B331-37697CF7C4ED}" type="sibTrans" cxnId="{8CF3A5EF-04D5-4CD0-891D-52E5AA489A4A}">
      <dgm:prSet/>
      <dgm:spPr/>
      <dgm:t>
        <a:bodyPr/>
        <a:lstStyle/>
        <a:p>
          <a:endParaRPr lang="en-GB"/>
        </a:p>
      </dgm:t>
    </dgm:pt>
    <dgm:pt modelId="{F9F09360-94E0-4A5B-BFA6-B1B9661C15C0}">
      <dgm:prSet phldrT="[Text]"/>
      <dgm:spPr/>
      <dgm:t>
        <a:bodyPr/>
        <a:lstStyle/>
        <a:p>
          <a:r>
            <a:rPr lang="en-GB" dirty="0" smtClean="0"/>
            <a:t>Connection</a:t>
          </a:r>
          <a:endParaRPr lang="en-GB" dirty="0"/>
        </a:p>
      </dgm:t>
    </dgm:pt>
    <dgm:pt modelId="{684D1F93-EECF-424C-B0AF-2FB51D67E30C}" type="parTrans" cxnId="{4FA3501A-1154-4E24-B879-77230C43AD51}">
      <dgm:prSet/>
      <dgm:spPr/>
      <dgm:t>
        <a:bodyPr/>
        <a:lstStyle/>
        <a:p>
          <a:endParaRPr lang="en-GB"/>
        </a:p>
      </dgm:t>
    </dgm:pt>
    <dgm:pt modelId="{A0222F64-980D-40C8-AF16-60425474CAC8}" type="sibTrans" cxnId="{4FA3501A-1154-4E24-B879-77230C43AD51}">
      <dgm:prSet/>
      <dgm:spPr/>
      <dgm:t>
        <a:bodyPr/>
        <a:lstStyle/>
        <a:p>
          <a:endParaRPr lang="en-GB"/>
        </a:p>
      </dgm:t>
    </dgm:pt>
    <dgm:pt modelId="{6FA33C90-A049-4C5E-8EF1-124F3FD79C46}">
      <dgm:prSet phldrT="[Text]"/>
      <dgm:spPr/>
      <dgm:t>
        <a:bodyPr/>
        <a:lstStyle/>
        <a:p>
          <a:r>
            <a:rPr lang="en-GB" dirty="0" smtClean="0"/>
            <a:t>Character &amp; Caring</a:t>
          </a:r>
          <a:endParaRPr lang="en-GB" dirty="0"/>
        </a:p>
      </dgm:t>
    </dgm:pt>
    <dgm:pt modelId="{275C2349-8F41-4525-A6B0-708F6C424818}" type="parTrans" cxnId="{9D1CB3BF-8294-4D85-9C4D-DB5F3449ABC7}">
      <dgm:prSet/>
      <dgm:spPr/>
      <dgm:t>
        <a:bodyPr/>
        <a:lstStyle/>
        <a:p>
          <a:endParaRPr lang="en-GB"/>
        </a:p>
      </dgm:t>
    </dgm:pt>
    <dgm:pt modelId="{0A0509A0-C937-4977-A687-B5AC4B21799E}" type="sibTrans" cxnId="{9D1CB3BF-8294-4D85-9C4D-DB5F3449ABC7}">
      <dgm:prSet/>
      <dgm:spPr/>
      <dgm:t>
        <a:bodyPr/>
        <a:lstStyle/>
        <a:p>
          <a:endParaRPr lang="en-GB"/>
        </a:p>
      </dgm:t>
    </dgm:pt>
    <dgm:pt modelId="{87913BAA-8722-442E-9BCE-D139BE63175A}">
      <dgm:prSet phldrT="[Text]"/>
      <dgm:spPr/>
      <dgm:t>
        <a:bodyPr/>
        <a:lstStyle/>
        <a:p>
          <a:r>
            <a:rPr lang="en-GB" dirty="0" smtClean="0"/>
            <a:t>Creativity</a:t>
          </a:r>
          <a:endParaRPr lang="en-GB" dirty="0"/>
        </a:p>
      </dgm:t>
    </dgm:pt>
    <dgm:pt modelId="{EF80BDF2-ED8A-4CAD-8B30-E9D9F83C2347}" type="parTrans" cxnId="{687F803F-FA53-47E2-AB11-72177ECEA577}">
      <dgm:prSet/>
      <dgm:spPr/>
      <dgm:t>
        <a:bodyPr/>
        <a:lstStyle/>
        <a:p>
          <a:endParaRPr lang="en-GB"/>
        </a:p>
      </dgm:t>
    </dgm:pt>
    <dgm:pt modelId="{50DE0CE3-0D97-4A09-9DC1-A587A0D50895}" type="sibTrans" cxnId="{687F803F-FA53-47E2-AB11-72177ECEA577}">
      <dgm:prSet/>
      <dgm:spPr/>
      <dgm:t>
        <a:bodyPr/>
        <a:lstStyle/>
        <a:p>
          <a:endParaRPr lang="en-GB"/>
        </a:p>
      </dgm:t>
    </dgm:pt>
    <dgm:pt modelId="{00F14818-B79F-4187-8F12-28D97DC9652B}" type="pres">
      <dgm:prSet presAssocID="{33CF96C9-D175-4A5B-A97B-1E5B1E31AD57}" presName="CompostProcess" presStyleCnt="0">
        <dgm:presLayoutVars>
          <dgm:dir/>
          <dgm:resizeHandles val="exact"/>
        </dgm:presLayoutVars>
      </dgm:prSet>
      <dgm:spPr/>
    </dgm:pt>
    <dgm:pt modelId="{89486E4F-AB9D-4214-9ED8-7E97B2C255A8}" type="pres">
      <dgm:prSet presAssocID="{33CF96C9-D175-4A5B-A97B-1E5B1E31AD57}" presName="arrow" presStyleLbl="bgShp" presStyleIdx="0" presStyleCnt="1"/>
      <dgm:spPr/>
    </dgm:pt>
    <dgm:pt modelId="{0F992378-E62A-4865-B51E-2BA24C372F1C}" type="pres">
      <dgm:prSet presAssocID="{33CF96C9-D175-4A5B-A97B-1E5B1E31AD57}" presName="linearProcess" presStyleCnt="0"/>
      <dgm:spPr/>
    </dgm:pt>
    <dgm:pt modelId="{051C51CA-4E0E-4626-A0E0-970F9FB2AAF9}" type="pres">
      <dgm:prSet presAssocID="{5FBAE020-FC6A-4D40-ADAF-CE7E3A601CB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A27B91-4797-4081-A0FD-378D7B7945A4}" type="pres">
      <dgm:prSet presAssocID="{3BD3359B-910A-407C-96C0-656E7D55D6EE}" presName="sibTrans" presStyleCnt="0"/>
      <dgm:spPr/>
    </dgm:pt>
    <dgm:pt modelId="{DD3F65EC-804F-4C38-8F86-03D33991603A}" type="pres">
      <dgm:prSet presAssocID="{C15CA5BD-A63B-46E2-9FC7-C2A529B3740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38DBE0-CEB1-440E-AAFC-83420ABE81EF}" type="pres">
      <dgm:prSet presAssocID="{DEC2C72C-AF90-4B39-B331-37697CF7C4ED}" presName="sibTrans" presStyleCnt="0"/>
      <dgm:spPr/>
    </dgm:pt>
    <dgm:pt modelId="{779F4ED6-28F8-4E9E-BD9D-7EA4BC9AECF8}" type="pres">
      <dgm:prSet presAssocID="{F9F09360-94E0-4A5B-BFA6-B1B9661C15C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02C248-6172-4E77-9D00-2B4E9BA1250F}" type="pres">
      <dgm:prSet presAssocID="{A0222F64-980D-40C8-AF16-60425474CAC8}" presName="sibTrans" presStyleCnt="0"/>
      <dgm:spPr/>
    </dgm:pt>
    <dgm:pt modelId="{4F3D0C13-BD5F-4E54-9C06-982D73F3153E}" type="pres">
      <dgm:prSet presAssocID="{6FA33C90-A049-4C5E-8EF1-124F3FD79C4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3BFF1F-A9BD-4C53-94E8-BD3D7797BF68}" type="pres">
      <dgm:prSet presAssocID="{0A0509A0-C937-4977-A687-B5AC4B21799E}" presName="sibTrans" presStyleCnt="0"/>
      <dgm:spPr/>
    </dgm:pt>
    <dgm:pt modelId="{CB9C0671-B7F6-42B6-B375-18386ABBE275}" type="pres">
      <dgm:prSet presAssocID="{87913BAA-8722-442E-9BCE-D139BE63175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A3501A-1154-4E24-B879-77230C43AD51}" srcId="{33CF96C9-D175-4A5B-A97B-1E5B1E31AD57}" destId="{F9F09360-94E0-4A5B-BFA6-B1B9661C15C0}" srcOrd="2" destOrd="0" parTransId="{684D1F93-EECF-424C-B0AF-2FB51D67E30C}" sibTransId="{A0222F64-980D-40C8-AF16-60425474CAC8}"/>
    <dgm:cxn modelId="{1246460B-104C-43AF-8FDA-0152F9E7B386}" type="presOf" srcId="{87913BAA-8722-442E-9BCE-D139BE63175A}" destId="{CB9C0671-B7F6-42B6-B375-18386ABBE275}" srcOrd="0" destOrd="0" presId="urn:microsoft.com/office/officeart/2005/8/layout/hProcess9"/>
    <dgm:cxn modelId="{687F803F-FA53-47E2-AB11-72177ECEA577}" srcId="{33CF96C9-D175-4A5B-A97B-1E5B1E31AD57}" destId="{87913BAA-8722-442E-9BCE-D139BE63175A}" srcOrd="4" destOrd="0" parTransId="{EF80BDF2-ED8A-4CAD-8B30-E9D9F83C2347}" sibTransId="{50DE0CE3-0D97-4A09-9DC1-A587A0D50895}"/>
    <dgm:cxn modelId="{65380A95-6A2B-45C2-AFCD-451B46E892AC}" srcId="{33CF96C9-D175-4A5B-A97B-1E5B1E31AD57}" destId="{5FBAE020-FC6A-4D40-ADAF-CE7E3A601CBC}" srcOrd="0" destOrd="0" parTransId="{D45CF897-E38B-4562-AA0C-05E12CFCD48E}" sibTransId="{3BD3359B-910A-407C-96C0-656E7D55D6EE}"/>
    <dgm:cxn modelId="{8CF3A5EF-04D5-4CD0-891D-52E5AA489A4A}" srcId="{33CF96C9-D175-4A5B-A97B-1E5B1E31AD57}" destId="{C15CA5BD-A63B-46E2-9FC7-C2A529B37407}" srcOrd="1" destOrd="0" parTransId="{DB48FD5E-CB65-4C43-A084-1CBADE8CEDE0}" sibTransId="{DEC2C72C-AF90-4B39-B331-37697CF7C4ED}"/>
    <dgm:cxn modelId="{BBA060FD-C75B-4795-B5E9-BD6FCB3B81DF}" type="presOf" srcId="{5FBAE020-FC6A-4D40-ADAF-CE7E3A601CBC}" destId="{051C51CA-4E0E-4626-A0E0-970F9FB2AAF9}" srcOrd="0" destOrd="0" presId="urn:microsoft.com/office/officeart/2005/8/layout/hProcess9"/>
    <dgm:cxn modelId="{51273B25-2756-485E-8101-419EADD435BC}" type="presOf" srcId="{C15CA5BD-A63B-46E2-9FC7-C2A529B37407}" destId="{DD3F65EC-804F-4C38-8F86-03D33991603A}" srcOrd="0" destOrd="0" presId="urn:microsoft.com/office/officeart/2005/8/layout/hProcess9"/>
    <dgm:cxn modelId="{4488D7DD-07CF-4537-AB9B-2F4EF93FB6AB}" type="presOf" srcId="{33CF96C9-D175-4A5B-A97B-1E5B1E31AD57}" destId="{00F14818-B79F-4187-8F12-28D97DC9652B}" srcOrd="0" destOrd="0" presId="urn:microsoft.com/office/officeart/2005/8/layout/hProcess9"/>
    <dgm:cxn modelId="{93E2CFC8-A4ED-47FF-BC83-86E9BFC9E65E}" type="presOf" srcId="{F9F09360-94E0-4A5B-BFA6-B1B9661C15C0}" destId="{779F4ED6-28F8-4E9E-BD9D-7EA4BC9AECF8}" srcOrd="0" destOrd="0" presId="urn:microsoft.com/office/officeart/2005/8/layout/hProcess9"/>
    <dgm:cxn modelId="{9D1CB3BF-8294-4D85-9C4D-DB5F3449ABC7}" srcId="{33CF96C9-D175-4A5B-A97B-1E5B1E31AD57}" destId="{6FA33C90-A049-4C5E-8EF1-124F3FD79C46}" srcOrd="3" destOrd="0" parTransId="{275C2349-8F41-4525-A6B0-708F6C424818}" sibTransId="{0A0509A0-C937-4977-A687-B5AC4B21799E}"/>
    <dgm:cxn modelId="{1697DD60-B67C-42A8-9A11-81A0DB0FED47}" type="presOf" srcId="{6FA33C90-A049-4C5E-8EF1-124F3FD79C46}" destId="{4F3D0C13-BD5F-4E54-9C06-982D73F3153E}" srcOrd="0" destOrd="0" presId="urn:microsoft.com/office/officeart/2005/8/layout/hProcess9"/>
    <dgm:cxn modelId="{5F56952D-F5E4-42BF-8672-5C589E2836EB}" type="presParOf" srcId="{00F14818-B79F-4187-8F12-28D97DC9652B}" destId="{89486E4F-AB9D-4214-9ED8-7E97B2C255A8}" srcOrd="0" destOrd="0" presId="urn:microsoft.com/office/officeart/2005/8/layout/hProcess9"/>
    <dgm:cxn modelId="{4E5BA769-8F09-43A0-A723-231C3D7F4845}" type="presParOf" srcId="{00F14818-B79F-4187-8F12-28D97DC9652B}" destId="{0F992378-E62A-4865-B51E-2BA24C372F1C}" srcOrd="1" destOrd="0" presId="urn:microsoft.com/office/officeart/2005/8/layout/hProcess9"/>
    <dgm:cxn modelId="{EF56E20D-2667-4589-A86C-299BA190F187}" type="presParOf" srcId="{0F992378-E62A-4865-B51E-2BA24C372F1C}" destId="{051C51CA-4E0E-4626-A0E0-970F9FB2AAF9}" srcOrd="0" destOrd="0" presId="urn:microsoft.com/office/officeart/2005/8/layout/hProcess9"/>
    <dgm:cxn modelId="{9D13A7BD-6BBE-48B7-A1B5-D2B843942F65}" type="presParOf" srcId="{0F992378-E62A-4865-B51E-2BA24C372F1C}" destId="{59A27B91-4797-4081-A0FD-378D7B7945A4}" srcOrd="1" destOrd="0" presId="urn:microsoft.com/office/officeart/2005/8/layout/hProcess9"/>
    <dgm:cxn modelId="{8EDA2386-804C-4E41-A6BC-F25CB8F07BEE}" type="presParOf" srcId="{0F992378-E62A-4865-B51E-2BA24C372F1C}" destId="{DD3F65EC-804F-4C38-8F86-03D33991603A}" srcOrd="2" destOrd="0" presId="urn:microsoft.com/office/officeart/2005/8/layout/hProcess9"/>
    <dgm:cxn modelId="{B6E0DC62-5EFF-4B2B-8C44-0BBD95077224}" type="presParOf" srcId="{0F992378-E62A-4865-B51E-2BA24C372F1C}" destId="{B938DBE0-CEB1-440E-AAFC-83420ABE81EF}" srcOrd="3" destOrd="0" presId="urn:microsoft.com/office/officeart/2005/8/layout/hProcess9"/>
    <dgm:cxn modelId="{031E0CAF-5F7B-4414-B787-AF4199659520}" type="presParOf" srcId="{0F992378-E62A-4865-B51E-2BA24C372F1C}" destId="{779F4ED6-28F8-4E9E-BD9D-7EA4BC9AECF8}" srcOrd="4" destOrd="0" presId="urn:microsoft.com/office/officeart/2005/8/layout/hProcess9"/>
    <dgm:cxn modelId="{63E113FF-C8FE-42EB-8984-3EA861444346}" type="presParOf" srcId="{0F992378-E62A-4865-B51E-2BA24C372F1C}" destId="{B602C248-6172-4E77-9D00-2B4E9BA1250F}" srcOrd="5" destOrd="0" presId="urn:microsoft.com/office/officeart/2005/8/layout/hProcess9"/>
    <dgm:cxn modelId="{E672858C-D5D6-4FE5-B505-BB8106EA962B}" type="presParOf" srcId="{0F992378-E62A-4865-B51E-2BA24C372F1C}" destId="{4F3D0C13-BD5F-4E54-9C06-982D73F3153E}" srcOrd="6" destOrd="0" presId="urn:microsoft.com/office/officeart/2005/8/layout/hProcess9"/>
    <dgm:cxn modelId="{7BD1B379-C720-4524-B0E2-DC481C40D11B}" type="presParOf" srcId="{0F992378-E62A-4865-B51E-2BA24C372F1C}" destId="{C13BFF1F-A9BD-4C53-94E8-BD3D7797BF68}" srcOrd="7" destOrd="0" presId="urn:microsoft.com/office/officeart/2005/8/layout/hProcess9"/>
    <dgm:cxn modelId="{C3F3076E-E4B0-4FE0-BF3E-6B04192B0C5E}" type="presParOf" srcId="{0F992378-E62A-4865-B51E-2BA24C372F1C}" destId="{CB9C0671-B7F6-42B6-B375-18386ABBE27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2ED79C-AF38-4D1A-AAAF-BF89BEBAFE54}" type="doc">
      <dgm:prSet loTypeId="urn:microsoft.com/office/officeart/2005/8/layout/cycle6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90F5BE35-E431-4B14-9CC8-B39CF04FFA98}">
      <dgm:prSet phldrT="[Text]" custT="1"/>
      <dgm:spPr/>
      <dgm:t>
        <a:bodyPr/>
        <a:lstStyle/>
        <a:p>
          <a:r>
            <a:rPr lang="en-GB" sz="1800" b="1" dirty="0" smtClean="0"/>
            <a:t>Fun</a:t>
          </a:r>
          <a:endParaRPr lang="en-GB" sz="1800" b="1" dirty="0"/>
        </a:p>
      </dgm:t>
    </dgm:pt>
    <dgm:pt modelId="{C917CA72-4170-479E-A0AA-15AE29CF3402}" type="parTrans" cxnId="{83DC60C2-7A38-472B-9C0A-C6759C6773C8}">
      <dgm:prSet/>
      <dgm:spPr/>
      <dgm:t>
        <a:bodyPr/>
        <a:lstStyle/>
        <a:p>
          <a:endParaRPr lang="en-GB" sz="1800" b="1"/>
        </a:p>
      </dgm:t>
    </dgm:pt>
    <dgm:pt modelId="{9F811413-0C37-4410-BBC2-AD6009A5302B}" type="sibTrans" cxnId="{83DC60C2-7A38-472B-9C0A-C6759C6773C8}">
      <dgm:prSet/>
      <dgm:spPr/>
      <dgm:t>
        <a:bodyPr/>
        <a:lstStyle/>
        <a:p>
          <a:endParaRPr lang="en-GB" sz="1800" b="1"/>
        </a:p>
      </dgm:t>
    </dgm:pt>
    <dgm:pt modelId="{EE2C27EE-08A9-416B-A5A0-7C3B075F7CDA}">
      <dgm:prSet phldrT="[Text]" custT="1"/>
      <dgm:spPr/>
      <dgm:t>
        <a:bodyPr/>
        <a:lstStyle/>
        <a:p>
          <a:r>
            <a:rPr lang="en-GB" sz="1800" b="1" dirty="0" smtClean="0"/>
            <a:t>Performance</a:t>
          </a:r>
          <a:endParaRPr lang="en-GB" sz="1800" b="1" dirty="0"/>
        </a:p>
      </dgm:t>
    </dgm:pt>
    <dgm:pt modelId="{A843B3B9-9AAB-485C-BBA4-B4F3E803692A}" type="parTrans" cxnId="{0771DDBF-004D-44FA-9184-332E3B4FB80A}">
      <dgm:prSet/>
      <dgm:spPr/>
      <dgm:t>
        <a:bodyPr/>
        <a:lstStyle/>
        <a:p>
          <a:endParaRPr lang="en-GB" sz="1800" b="1"/>
        </a:p>
      </dgm:t>
    </dgm:pt>
    <dgm:pt modelId="{8CCF802D-B1A0-440D-B848-9470D7327F57}" type="sibTrans" cxnId="{0771DDBF-004D-44FA-9184-332E3B4FB80A}">
      <dgm:prSet/>
      <dgm:spPr/>
      <dgm:t>
        <a:bodyPr/>
        <a:lstStyle/>
        <a:p>
          <a:endParaRPr lang="en-GB" sz="1800" b="1"/>
        </a:p>
      </dgm:t>
    </dgm:pt>
    <dgm:pt modelId="{248AB6AF-D08D-4D14-9EB8-66B9E3D04D6E}">
      <dgm:prSet phldrT="[Text]" custT="1"/>
      <dgm:spPr/>
      <dgm:t>
        <a:bodyPr/>
        <a:lstStyle/>
        <a:p>
          <a:r>
            <a:rPr lang="en-GB" sz="1800" b="1" dirty="0" smtClean="0"/>
            <a:t>Challenge</a:t>
          </a:r>
          <a:endParaRPr lang="en-GB" sz="1800" b="1" dirty="0"/>
        </a:p>
      </dgm:t>
    </dgm:pt>
    <dgm:pt modelId="{91AE54A6-8264-45FC-B4AF-B122ACB4E5B7}" type="parTrans" cxnId="{E4856481-3406-494D-93FF-B1571B53952D}">
      <dgm:prSet/>
      <dgm:spPr/>
      <dgm:t>
        <a:bodyPr/>
        <a:lstStyle/>
        <a:p>
          <a:endParaRPr lang="en-GB" sz="1800" b="1"/>
        </a:p>
      </dgm:t>
    </dgm:pt>
    <dgm:pt modelId="{EC8D88F5-884A-4355-9838-044F769A2553}" type="sibTrans" cxnId="{E4856481-3406-494D-93FF-B1571B53952D}">
      <dgm:prSet/>
      <dgm:spPr/>
      <dgm:t>
        <a:bodyPr/>
        <a:lstStyle/>
        <a:p>
          <a:endParaRPr lang="en-GB" sz="1800" b="1"/>
        </a:p>
      </dgm:t>
    </dgm:pt>
    <dgm:pt modelId="{2C1D1E82-76E3-40EF-A776-4BD4C5AFA5D7}">
      <dgm:prSet phldrT="[Text]" custT="1"/>
      <dgm:spPr/>
      <dgm:t>
        <a:bodyPr/>
        <a:lstStyle/>
        <a:p>
          <a:r>
            <a:rPr lang="en-GB" sz="1800" b="1" dirty="0" smtClean="0"/>
            <a:t>Safe</a:t>
          </a:r>
          <a:endParaRPr lang="en-GB" sz="1800" b="1" dirty="0"/>
        </a:p>
      </dgm:t>
    </dgm:pt>
    <dgm:pt modelId="{091A7531-D233-4948-B4A7-9B6492EA5609}" type="parTrans" cxnId="{5FA874AE-3C5F-45AF-A9C8-3EC93DABB0D3}">
      <dgm:prSet/>
      <dgm:spPr/>
      <dgm:t>
        <a:bodyPr/>
        <a:lstStyle/>
        <a:p>
          <a:endParaRPr lang="en-GB" sz="1800" b="1"/>
        </a:p>
      </dgm:t>
    </dgm:pt>
    <dgm:pt modelId="{5B9C705C-3992-4A6C-A8DC-A2E7E3646762}" type="sibTrans" cxnId="{5FA874AE-3C5F-45AF-A9C8-3EC93DABB0D3}">
      <dgm:prSet/>
      <dgm:spPr/>
      <dgm:t>
        <a:bodyPr/>
        <a:lstStyle/>
        <a:p>
          <a:endParaRPr lang="en-GB" sz="1800" b="1"/>
        </a:p>
      </dgm:t>
    </dgm:pt>
    <dgm:pt modelId="{08D77480-5890-46B3-BA7A-9BCD3424A626}">
      <dgm:prSet phldrT="[Text]" custT="1"/>
      <dgm:spPr/>
      <dgm:t>
        <a:bodyPr/>
        <a:lstStyle/>
        <a:p>
          <a:r>
            <a:rPr lang="en-GB" sz="1800" b="1" dirty="0" smtClean="0"/>
            <a:t>Creative</a:t>
          </a:r>
          <a:endParaRPr lang="en-GB" sz="1800" b="1" dirty="0"/>
        </a:p>
      </dgm:t>
    </dgm:pt>
    <dgm:pt modelId="{08EE8DBC-7008-4EF2-8569-F52C33896157}" type="parTrans" cxnId="{32107ACD-E92E-4720-9CD4-DB19ADEF9100}">
      <dgm:prSet/>
      <dgm:spPr/>
      <dgm:t>
        <a:bodyPr/>
        <a:lstStyle/>
        <a:p>
          <a:endParaRPr lang="en-GB" sz="1800" b="1"/>
        </a:p>
      </dgm:t>
    </dgm:pt>
    <dgm:pt modelId="{3BEEC724-E59C-4866-97D9-FD6AA9373A68}" type="sibTrans" cxnId="{32107ACD-E92E-4720-9CD4-DB19ADEF9100}">
      <dgm:prSet/>
      <dgm:spPr/>
      <dgm:t>
        <a:bodyPr/>
        <a:lstStyle/>
        <a:p>
          <a:endParaRPr lang="en-GB" sz="1800" b="1"/>
        </a:p>
      </dgm:t>
    </dgm:pt>
    <dgm:pt modelId="{3990EAA2-E996-4DCB-AD6A-86101872D174}" type="pres">
      <dgm:prSet presAssocID="{222ED79C-AF38-4D1A-AAAF-BF89BEBAFE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BD55C5-856B-41D9-BEED-04B800BFB678}" type="pres">
      <dgm:prSet presAssocID="{90F5BE35-E431-4B14-9CC8-B39CF04FFA98}" presName="node" presStyleLbl="node1" presStyleIdx="0" presStyleCnt="5" custScaleX="1170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5F1E4B-1754-402E-9771-40FC51A7CA22}" type="pres">
      <dgm:prSet presAssocID="{90F5BE35-E431-4B14-9CC8-B39CF04FFA98}" presName="spNode" presStyleCnt="0"/>
      <dgm:spPr/>
    </dgm:pt>
    <dgm:pt modelId="{8F7525A3-95BD-45DD-8894-935552B10827}" type="pres">
      <dgm:prSet presAssocID="{9F811413-0C37-4410-BBC2-AD6009A5302B}" presName="sibTrans" presStyleLbl="sibTrans1D1" presStyleIdx="0" presStyleCnt="5"/>
      <dgm:spPr/>
      <dgm:t>
        <a:bodyPr/>
        <a:lstStyle/>
        <a:p>
          <a:endParaRPr lang="en-GB"/>
        </a:p>
      </dgm:t>
    </dgm:pt>
    <dgm:pt modelId="{210F74FB-DC12-4CC2-8E0C-5314DBA905B0}" type="pres">
      <dgm:prSet presAssocID="{EE2C27EE-08A9-416B-A5A0-7C3B075F7CDA}" presName="node" presStyleLbl="node1" presStyleIdx="1" presStyleCnt="5" custScaleX="1125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B7F40F-8240-4BBF-B021-4F224FC2B992}" type="pres">
      <dgm:prSet presAssocID="{EE2C27EE-08A9-416B-A5A0-7C3B075F7CDA}" presName="spNode" presStyleCnt="0"/>
      <dgm:spPr/>
    </dgm:pt>
    <dgm:pt modelId="{4EF4FFF2-10F0-42D0-9916-33E5235FEA98}" type="pres">
      <dgm:prSet presAssocID="{8CCF802D-B1A0-440D-B848-9470D7327F57}" presName="sibTrans" presStyleLbl="sibTrans1D1" presStyleIdx="1" presStyleCnt="5"/>
      <dgm:spPr/>
      <dgm:t>
        <a:bodyPr/>
        <a:lstStyle/>
        <a:p>
          <a:endParaRPr lang="en-GB"/>
        </a:p>
      </dgm:t>
    </dgm:pt>
    <dgm:pt modelId="{50A0DE34-54B5-4D80-BDA4-5D6EDBAACFD5}" type="pres">
      <dgm:prSet presAssocID="{248AB6AF-D08D-4D14-9EB8-66B9E3D04D6E}" presName="node" presStyleLbl="node1" presStyleIdx="2" presStyleCnt="5" custScaleX="1131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1557C0-FF33-4C9D-A639-EBE9BB49B261}" type="pres">
      <dgm:prSet presAssocID="{248AB6AF-D08D-4D14-9EB8-66B9E3D04D6E}" presName="spNode" presStyleCnt="0"/>
      <dgm:spPr/>
    </dgm:pt>
    <dgm:pt modelId="{81391B7F-9B2B-4EE8-B80F-5FC499C4D61A}" type="pres">
      <dgm:prSet presAssocID="{EC8D88F5-884A-4355-9838-044F769A2553}" presName="sibTrans" presStyleLbl="sibTrans1D1" presStyleIdx="2" presStyleCnt="5"/>
      <dgm:spPr/>
      <dgm:t>
        <a:bodyPr/>
        <a:lstStyle/>
        <a:p>
          <a:endParaRPr lang="en-GB"/>
        </a:p>
      </dgm:t>
    </dgm:pt>
    <dgm:pt modelId="{5F4CEE5E-51E0-4621-BC4D-95F87F91CD69}" type="pres">
      <dgm:prSet presAssocID="{2C1D1E82-76E3-40EF-A776-4BD4C5AFA5D7}" presName="node" presStyleLbl="node1" presStyleIdx="3" presStyleCnt="5" custScaleX="1130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62099B-628D-4CFB-8F8D-24D6BDEAD953}" type="pres">
      <dgm:prSet presAssocID="{2C1D1E82-76E3-40EF-A776-4BD4C5AFA5D7}" presName="spNode" presStyleCnt="0"/>
      <dgm:spPr/>
    </dgm:pt>
    <dgm:pt modelId="{150A6016-EFE3-4D13-A113-95B39C4E2DBC}" type="pres">
      <dgm:prSet presAssocID="{5B9C705C-3992-4A6C-A8DC-A2E7E3646762}" presName="sibTrans" presStyleLbl="sibTrans1D1" presStyleIdx="3" presStyleCnt="5"/>
      <dgm:spPr/>
      <dgm:t>
        <a:bodyPr/>
        <a:lstStyle/>
        <a:p>
          <a:endParaRPr lang="en-GB"/>
        </a:p>
      </dgm:t>
    </dgm:pt>
    <dgm:pt modelId="{D7528523-9B30-453C-BFDC-1AD2179BA44E}" type="pres">
      <dgm:prSet presAssocID="{08D77480-5890-46B3-BA7A-9BCD3424A626}" presName="node" presStyleLbl="node1" presStyleIdx="4" presStyleCnt="5" custScaleX="1084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73F31F-116E-480E-BE81-62A36099C66A}" type="pres">
      <dgm:prSet presAssocID="{08D77480-5890-46B3-BA7A-9BCD3424A626}" presName="spNode" presStyleCnt="0"/>
      <dgm:spPr/>
    </dgm:pt>
    <dgm:pt modelId="{AEEA02D6-CF34-4FBC-B5DC-5A909CAD9413}" type="pres">
      <dgm:prSet presAssocID="{3BEEC724-E59C-4866-97D9-FD6AA9373A68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F628B4BB-E90F-4B72-9493-47370A9E7099}" type="presOf" srcId="{08D77480-5890-46B3-BA7A-9BCD3424A626}" destId="{D7528523-9B30-453C-BFDC-1AD2179BA44E}" srcOrd="0" destOrd="0" presId="urn:microsoft.com/office/officeart/2005/8/layout/cycle6"/>
    <dgm:cxn modelId="{A848B07B-862D-4A62-9F56-B552A33C62C2}" type="presOf" srcId="{2C1D1E82-76E3-40EF-A776-4BD4C5AFA5D7}" destId="{5F4CEE5E-51E0-4621-BC4D-95F87F91CD69}" srcOrd="0" destOrd="0" presId="urn:microsoft.com/office/officeart/2005/8/layout/cycle6"/>
    <dgm:cxn modelId="{3FF021A9-159F-475C-8A4A-6C3C2FB06339}" type="presOf" srcId="{3BEEC724-E59C-4866-97D9-FD6AA9373A68}" destId="{AEEA02D6-CF34-4FBC-B5DC-5A909CAD9413}" srcOrd="0" destOrd="0" presId="urn:microsoft.com/office/officeart/2005/8/layout/cycle6"/>
    <dgm:cxn modelId="{1E76E4A6-1A03-4D7C-9E13-608CDBA7D053}" type="presOf" srcId="{248AB6AF-D08D-4D14-9EB8-66B9E3D04D6E}" destId="{50A0DE34-54B5-4D80-BDA4-5D6EDBAACFD5}" srcOrd="0" destOrd="0" presId="urn:microsoft.com/office/officeart/2005/8/layout/cycle6"/>
    <dgm:cxn modelId="{32107ACD-E92E-4720-9CD4-DB19ADEF9100}" srcId="{222ED79C-AF38-4D1A-AAAF-BF89BEBAFE54}" destId="{08D77480-5890-46B3-BA7A-9BCD3424A626}" srcOrd="4" destOrd="0" parTransId="{08EE8DBC-7008-4EF2-8569-F52C33896157}" sibTransId="{3BEEC724-E59C-4866-97D9-FD6AA9373A68}"/>
    <dgm:cxn modelId="{5FA874AE-3C5F-45AF-A9C8-3EC93DABB0D3}" srcId="{222ED79C-AF38-4D1A-AAAF-BF89BEBAFE54}" destId="{2C1D1E82-76E3-40EF-A776-4BD4C5AFA5D7}" srcOrd="3" destOrd="0" parTransId="{091A7531-D233-4948-B4A7-9B6492EA5609}" sibTransId="{5B9C705C-3992-4A6C-A8DC-A2E7E3646762}"/>
    <dgm:cxn modelId="{E15B0F7E-CC5C-40F7-A4D8-4BDEB94000BB}" type="presOf" srcId="{5B9C705C-3992-4A6C-A8DC-A2E7E3646762}" destId="{150A6016-EFE3-4D13-A113-95B39C4E2DBC}" srcOrd="0" destOrd="0" presId="urn:microsoft.com/office/officeart/2005/8/layout/cycle6"/>
    <dgm:cxn modelId="{E42F00CA-9331-4769-9670-3B30BFD02A7D}" type="presOf" srcId="{8CCF802D-B1A0-440D-B848-9470D7327F57}" destId="{4EF4FFF2-10F0-42D0-9916-33E5235FEA98}" srcOrd="0" destOrd="0" presId="urn:microsoft.com/office/officeart/2005/8/layout/cycle6"/>
    <dgm:cxn modelId="{8DF5BB69-C136-4BD0-9C12-6F2B018D4BD7}" type="presOf" srcId="{9F811413-0C37-4410-BBC2-AD6009A5302B}" destId="{8F7525A3-95BD-45DD-8894-935552B10827}" srcOrd="0" destOrd="0" presId="urn:microsoft.com/office/officeart/2005/8/layout/cycle6"/>
    <dgm:cxn modelId="{83DC60C2-7A38-472B-9C0A-C6759C6773C8}" srcId="{222ED79C-AF38-4D1A-AAAF-BF89BEBAFE54}" destId="{90F5BE35-E431-4B14-9CC8-B39CF04FFA98}" srcOrd="0" destOrd="0" parTransId="{C917CA72-4170-479E-A0AA-15AE29CF3402}" sibTransId="{9F811413-0C37-4410-BBC2-AD6009A5302B}"/>
    <dgm:cxn modelId="{B8515E41-EFEA-4EEB-98BB-751AA24D2F04}" type="presOf" srcId="{90F5BE35-E431-4B14-9CC8-B39CF04FFA98}" destId="{64BD55C5-856B-41D9-BEED-04B800BFB678}" srcOrd="0" destOrd="0" presId="urn:microsoft.com/office/officeart/2005/8/layout/cycle6"/>
    <dgm:cxn modelId="{E4856481-3406-494D-93FF-B1571B53952D}" srcId="{222ED79C-AF38-4D1A-AAAF-BF89BEBAFE54}" destId="{248AB6AF-D08D-4D14-9EB8-66B9E3D04D6E}" srcOrd="2" destOrd="0" parTransId="{91AE54A6-8264-45FC-B4AF-B122ACB4E5B7}" sibTransId="{EC8D88F5-884A-4355-9838-044F769A2553}"/>
    <dgm:cxn modelId="{0771DDBF-004D-44FA-9184-332E3B4FB80A}" srcId="{222ED79C-AF38-4D1A-AAAF-BF89BEBAFE54}" destId="{EE2C27EE-08A9-416B-A5A0-7C3B075F7CDA}" srcOrd="1" destOrd="0" parTransId="{A843B3B9-9AAB-485C-BBA4-B4F3E803692A}" sibTransId="{8CCF802D-B1A0-440D-B848-9470D7327F57}"/>
    <dgm:cxn modelId="{DF276F6F-A9A3-440C-86D9-1D2C081A570B}" type="presOf" srcId="{EE2C27EE-08A9-416B-A5A0-7C3B075F7CDA}" destId="{210F74FB-DC12-4CC2-8E0C-5314DBA905B0}" srcOrd="0" destOrd="0" presId="urn:microsoft.com/office/officeart/2005/8/layout/cycle6"/>
    <dgm:cxn modelId="{71F40232-46E4-40C5-BEEE-FC8F7D07670E}" type="presOf" srcId="{222ED79C-AF38-4D1A-AAAF-BF89BEBAFE54}" destId="{3990EAA2-E996-4DCB-AD6A-86101872D174}" srcOrd="0" destOrd="0" presId="urn:microsoft.com/office/officeart/2005/8/layout/cycle6"/>
    <dgm:cxn modelId="{35D46B57-6C94-4001-83C1-1E89660F3CD1}" type="presOf" srcId="{EC8D88F5-884A-4355-9838-044F769A2553}" destId="{81391B7F-9B2B-4EE8-B80F-5FC499C4D61A}" srcOrd="0" destOrd="0" presId="urn:microsoft.com/office/officeart/2005/8/layout/cycle6"/>
    <dgm:cxn modelId="{67D04639-4A4F-4E03-854D-74E2CDE799C5}" type="presParOf" srcId="{3990EAA2-E996-4DCB-AD6A-86101872D174}" destId="{64BD55C5-856B-41D9-BEED-04B800BFB678}" srcOrd="0" destOrd="0" presId="urn:microsoft.com/office/officeart/2005/8/layout/cycle6"/>
    <dgm:cxn modelId="{D289B0DC-6330-4770-A1E0-5EAE44789D20}" type="presParOf" srcId="{3990EAA2-E996-4DCB-AD6A-86101872D174}" destId="{C25F1E4B-1754-402E-9771-40FC51A7CA22}" srcOrd="1" destOrd="0" presId="urn:microsoft.com/office/officeart/2005/8/layout/cycle6"/>
    <dgm:cxn modelId="{5F90FEA9-16F1-4194-8FDA-B6CFF3FD08B4}" type="presParOf" srcId="{3990EAA2-E996-4DCB-AD6A-86101872D174}" destId="{8F7525A3-95BD-45DD-8894-935552B10827}" srcOrd="2" destOrd="0" presId="urn:microsoft.com/office/officeart/2005/8/layout/cycle6"/>
    <dgm:cxn modelId="{D83F59C3-DD3E-45F4-AAA0-0A810123A6A3}" type="presParOf" srcId="{3990EAA2-E996-4DCB-AD6A-86101872D174}" destId="{210F74FB-DC12-4CC2-8E0C-5314DBA905B0}" srcOrd="3" destOrd="0" presId="urn:microsoft.com/office/officeart/2005/8/layout/cycle6"/>
    <dgm:cxn modelId="{176DF364-B67D-4CEA-9CA1-3E056E73360E}" type="presParOf" srcId="{3990EAA2-E996-4DCB-AD6A-86101872D174}" destId="{FCB7F40F-8240-4BBF-B021-4F224FC2B992}" srcOrd="4" destOrd="0" presId="urn:microsoft.com/office/officeart/2005/8/layout/cycle6"/>
    <dgm:cxn modelId="{B772EE31-DBB9-4482-B6AC-CEAEF584353B}" type="presParOf" srcId="{3990EAA2-E996-4DCB-AD6A-86101872D174}" destId="{4EF4FFF2-10F0-42D0-9916-33E5235FEA98}" srcOrd="5" destOrd="0" presId="urn:microsoft.com/office/officeart/2005/8/layout/cycle6"/>
    <dgm:cxn modelId="{B67C98BD-2EF4-4C9B-9324-94A66A9774E9}" type="presParOf" srcId="{3990EAA2-E996-4DCB-AD6A-86101872D174}" destId="{50A0DE34-54B5-4D80-BDA4-5D6EDBAACFD5}" srcOrd="6" destOrd="0" presId="urn:microsoft.com/office/officeart/2005/8/layout/cycle6"/>
    <dgm:cxn modelId="{11C0CC1C-9B44-49DD-83E1-BA373DFB31D4}" type="presParOf" srcId="{3990EAA2-E996-4DCB-AD6A-86101872D174}" destId="{B01557C0-FF33-4C9D-A639-EBE9BB49B261}" srcOrd="7" destOrd="0" presId="urn:microsoft.com/office/officeart/2005/8/layout/cycle6"/>
    <dgm:cxn modelId="{394A677B-7327-4103-9DF5-F925CE213339}" type="presParOf" srcId="{3990EAA2-E996-4DCB-AD6A-86101872D174}" destId="{81391B7F-9B2B-4EE8-B80F-5FC499C4D61A}" srcOrd="8" destOrd="0" presId="urn:microsoft.com/office/officeart/2005/8/layout/cycle6"/>
    <dgm:cxn modelId="{093B0528-3AE7-4556-ABE0-722FEDF07516}" type="presParOf" srcId="{3990EAA2-E996-4DCB-AD6A-86101872D174}" destId="{5F4CEE5E-51E0-4621-BC4D-95F87F91CD69}" srcOrd="9" destOrd="0" presId="urn:microsoft.com/office/officeart/2005/8/layout/cycle6"/>
    <dgm:cxn modelId="{B1144595-EAC9-4170-9CA0-2849DB77A0FF}" type="presParOf" srcId="{3990EAA2-E996-4DCB-AD6A-86101872D174}" destId="{2362099B-628D-4CFB-8F8D-24D6BDEAD953}" srcOrd="10" destOrd="0" presId="urn:microsoft.com/office/officeart/2005/8/layout/cycle6"/>
    <dgm:cxn modelId="{C1AB9EC1-9F41-42D4-8CD3-538D2FA5E3AA}" type="presParOf" srcId="{3990EAA2-E996-4DCB-AD6A-86101872D174}" destId="{150A6016-EFE3-4D13-A113-95B39C4E2DBC}" srcOrd="11" destOrd="0" presId="urn:microsoft.com/office/officeart/2005/8/layout/cycle6"/>
    <dgm:cxn modelId="{D87E5FA8-6FB9-44DF-BA9A-86D6F7B29EEB}" type="presParOf" srcId="{3990EAA2-E996-4DCB-AD6A-86101872D174}" destId="{D7528523-9B30-453C-BFDC-1AD2179BA44E}" srcOrd="12" destOrd="0" presId="urn:microsoft.com/office/officeart/2005/8/layout/cycle6"/>
    <dgm:cxn modelId="{3FF412BC-3AD8-4051-B1E3-B9B59AE9F503}" type="presParOf" srcId="{3990EAA2-E996-4DCB-AD6A-86101872D174}" destId="{AC73F31F-116E-480E-BE81-62A36099C66A}" srcOrd="13" destOrd="0" presId="urn:microsoft.com/office/officeart/2005/8/layout/cycle6"/>
    <dgm:cxn modelId="{9609EFDE-84E6-475B-8C6A-97AC78FB9DD4}" type="presParOf" srcId="{3990EAA2-E996-4DCB-AD6A-86101872D174}" destId="{AEEA02D6-CF34-4FBC-B5DC-5A909CAD941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990E6B-7205-4D6F-8CD0-BC6A85E484A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BB36270-74B3-4E36-A432-57173D546757}">
      <dgm:prSet custT="1"/>
      <dgm:spPr/>
      <dgm:t>
        <a:bodyPr/>
        <a:lstStyle/>
        <a:p>
          <a:pPr algn="ctr" rtl="0"/>
          <a:r>
            <a:rPr lang="en-GB" sz="3600" b="1" dirty="0" smtClean="0"/>
            <a:t>Our Mission Today…</a:t>
          </a:r>
          <a:endParaRPr lang="en-GB" sz="3600" b="1" dirty="0"/>
        </a:p>
      </dgm:t>
    </dgm:pt>
    <dgm:pt modelId="{A10634F6-7321-40D0-BC05-7BF0958FE552}" type="sibTrans" cxnId="{2BC06FA8-28E9-4E41-A168-29C3FDD70CA3}">
      <dgm:prSet/>
      <dgm:spPr/>
      <dgm:t>
        <a:bodyPr/>
        <a:lstStyle/>
        <a:p>
          <a:pPr algn="ctr"/>
          <a:endParaRPr lang="en-GB"/>
        </a:p>
      </dgm:t>
    </dgm:pt>
    <dgm:pt modelId="{857B7862-F9ED-42C3-BFD3-87BE4C2F2A12}" type="parTrans" cxnId="{2BC06FA8-28E9-4E41-A168-29C3FDD70CA3}">
      <dgm:prSet/>
      <dgm:spPr/>
      <dgm:t>
        <a:bodyPr/>
        <a:lstStyle/>
        <a:p>
          <a:pPr algn="ctr"/>
          <a:endParaRPr lang="en-GB"/>
        </a:p>
      </dgm:t>
    </dgm:pt>
    <dgm:pt modelId="{647962B9-6A67-41DB-A106-C0289B6814BF}" type="pres">
      <dgm:prSet presAssocID="{3A990E6B-7205-4D6F-8CD0-BC6A85E484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B4377E-228B-4253-9DA2-C1EE6B3CF70F}" type="pres">
      <dgm:prSet presAssocID="{2BB36270-74B3-4E36-A432-57173D546757}" presName="parentText" presStyleLbl="node1" presStyleIdx="0" presStyleCnt="1" custScaleY="100883" custLinFactY="-173757" custLinFactNeighborX="952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BC06FA8-28E9-4E41-A168-29C3FDD70CA3}" srcId="{3A990E6B-7205-4D6F-8CD0-BC6A85E484AE}" destId="{2BB36270-74B3-4E36-A432-57173D546757}" srcOrd="0" destOrd="0" parTransId="{857B7862-F9ED-42C3-BFD3-87BE4C2F2A12}" sibTransId="{A10634F6-7321-40D0-BC05-7BF0958FE552}"/>
    <dgm:cxn modelId="{5B38BEE0-09D4-4E13-B8A8-C52673C1EC61}" type="presOf" srcId="{2BB36270-74B3-4E36-A432-57173D546757}" destId="{5DB4377E-228B-4253-9DA2-C1EE6B3CF70F}" srcOrd="0" destOrd="0" presId="urn:microsoft.com/office/officeart/2005/8/layout/vList2"/>
    <dgm:cxn modelId="{CA2410F1-04A0-4960-9523-F39781930171}" type="presOf" srcId="{3A990E6B-7205-4D6F-8CD0-BC6A85E484AE}" destId="{647962B9-6A67-41DB-A106-C0289B6814BF}" srcOrd="0" destOrd="0" presId="urn:microsoft.com/office/officeart/2005/8/layout/vList2"/>
    <dgm:cxn modelId="{2B03BAA6-0DAE-4B02-A10D-8F27AEA8E488}" type="presParOf" srcId="{647962B9-6A67-41DB-A106-C0289B6814BF}" destId="{5DB4377E-228B-4253-9DA2-C1EE6B3CF7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294D4-D4F0-41EB-8B55-D815BF27B828}" type="datetimeFigureOut">
              <a:rPr lang="en-GB" smtClean="0"/>
              <a:pPr/>
              <a:t>11/09/2013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3A297-288F-4E60-82AB-EFB165204D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8963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082D3-3134-4465-BAD0-199141F4CE25}" type="datetimeFigureOut">
              <a:rPr lang="en-GB" smtClean="0"/>
              <a:pPr/>
              <a:t>11/09/2013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63684-B314-4DF1-9D36-B7079B53C51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103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0136">
              <a:spcBef>
                <a:spcPct val="20000"/>
              </a:spcBef>
              <a:defRPr/>
            </a:pPr>
            <a:r>
              <a:rPr lang="en-GB" sz="2700" dirty="0">
                <a:solidFill>
                  <a:prstClr val="black"/>
                </a:solidFill>
              </a:rPr>
              <a:t>Doorstep Sport – Right Style</a:t>
            </a:r>
          </a:p>
          <a:p>
            <a:pPr defTabSz="870136">
              <a:spcBef>
                <a:spcPct val="20000"/>
              </a:spcBef>
              <a:defRPr/>
            </a:pPr>
            <a:endParaRPr lang="en-GB" sz="2700" dirty="0">
              <a:solidFill>
                <a:prstClr val="black"/>
              </a:solidFill>
            </a:endParaRP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Laissez-faire – but it isn't really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Local leaders and volunteers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Mixed age group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Not wearing sports gear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Not skills and drills - multi sport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Competitions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221C-AFD1-4E9A-91D5-283570BD146A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726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FF8BF-0832-4D24-AAB6-131A874B4528}" type="slidenum">
              <a:rPr lang="en-GB" smtClean="0"/>
              <a:pPr/>
              <a:t>20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0136">
              <a:spcBef>
                <a:spcPct val="20000"/>
              </a:spcBef>
              <a:defRPr/>
            </a:pPr>
            <a:r>
              <a:rPr lang="en-GB" sz="2700" dirty="0">
                <a:solidFill>
                  <a:prstClr val="black"/>
                </a:solidFill>
              </a:rPr>
              <a:t>Doorstep Sport – Right Style</a:t>
            </a:r>
          </a:p>
          <a:p>
            <a:pPr defTabSz="870136">
              <a:spcBef>
                <a:spcPct val="20000"/>
              </a:spcBef>
              <a:defRPr/>
            </a:pPr>
            <a:endParaRPr lang="en-GB" sz="2700" dirty="0">
              <a:solidFill>
                <a:prstClr val="black"/>
              </a:solidFill>
            </a:endParaRP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Laissez-faire – but it isn't really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Local leaders and volunteers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Mixed age group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Not wearing sports gear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Not skills and drills - multi sport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Competitions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221C-AFD1-4E9A-91D5-283570BD146A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55726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22EFC-7EBB-48F3-8096-8150C1EEBC74}" type="slidenum">
              <a:rPr lang="en-GB" smtClean="0"/>
              <a:pPr/>
              <a:t>22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0136">
              <a:spcBef>
                <a:spcPct val="20000"/>
              </a:spcBef>
              <a:defRPr/>
            </a:pPr>
            <a:r>
              <a:rPr lang="en-GB" sz="2700" dirty="0">
                <a:solidFill>
                  <a:prstClr val="black"/>
                </a:solidFill>
              </a:rPr>
              <a:t>Doorstep Sport – Right Style</a:t>
            </a:r>
          </a:p>
          <a:p>
            <a:pPr defTabSz="870136">
              <a:spcBef>
                <a:spcPct val="20000"/>
              </a:spcBef>
              <a:defRPr/>
            </a:pPr>
            <a:endParaRPr lang="en-GB" sz="2700" dirty="0">
              <a:solidFill>
                <a:prstClr val="black"/>
              </a:solidFill>
            </a:endParaRP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Laissez-faire – but it isn't really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Local leaders and volunteers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Mixed age group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Not wearing sports gear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Not skills and drills - multi sport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Competitions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221C-AFD1-4E9A-91D5-283570BD146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55726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0136">
              <a:spcBef>
                <a:spcPct val="20000"/>
              </a:spcBef>
              <a:defRPr/>
            </a:pPr>
            <a:r>
              <a:rPr lang="en-GB" sz="2700" dirty="0">
                <a:solidFill>
                  <a:prstClr val="black"/>
                </a:solidFill>
              </a:rPr>
              <a:t>Doorstep Sport – Right Style</a:t>
            </a:r>
          </a:p>
          <a:p>
            <a:pPr defTabSz="870136">
              <a:spcBef>
                <a:spcPct val="20000"/>
              </a:spcBef>
              <a:defRPr/>
            </a:pPr>
            <a:endParaRPr lang="en-GB" sz="2700" dirty="0">
              <a:solidFill>
                <a:prstClr val="black"/>
              </a:solidFill>
            </a:endParaRP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Laissez-faire – but it isn't really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Local leaders and volunteers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Mixed age group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Not wearing sports gear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Not skills and drills - multi sport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Competitions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221C-AFD1-4E9A-91D5-283570BD146A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726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3215-F33F-4313-B121-E0B2E390EC9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05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3215-F33F-4313-B121-E0B2E390EC9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05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3215-F33F-4313-B121-E0B2E390EC9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05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3215-F33F-4313-B121-E0B2E390EC9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05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could</a:t>
            </a:r>
            <a:r>
              <a:rPr lang="en-GB" baseline="0" dirty="0" smtClean="0"/>
              <a:t> we encourage you to do more?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3215-F33F-4313-B121-E0B2E390EC9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056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0136">
              <a:spcBef>
                <a:spcPct val="20000"/>
              </a:spcBef>
              <a:defRPr/>
            </a:pPr>
            <a:r>
              <a:rPr lang="en-GB" sz="2700" dirty="0">
                <a:solidFill>
                  <a:prstClr val="black"/>
                </a:solidFill>
              </a:rPr>
              <a:t>Doorstep Sport – Right Style</a:t>
            </a:r>
          </a:p>
          <a:p>
            <a:pPr defTabSz="870136">
              <a:spcBef>
                <a:spcPct val="20000"/>
              </a:spcBef>
              <a:defRPr/>
            </a:pPr>
            <a:endParaRPr lang="en-GB" sz="2700" dirty="0">
              <a:solidFill>
                <a:prstClr val="black"/>
              </a:solidFill>
            </a:endParaRP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Laissez-faire – but it isn't really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Local leaders and volunteers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Mixed age group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Not wearing sports gear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Not skills and drills - multi sport</a:t>
            </a:r>
          </a:p>
          <a:p>
            <a:pPr marL="326301" indent="-326301" defTabSz="870136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700" dirty="0">
                <a:solidFill>
                  <a:prstClr val="black"/>
                </a:solidFill>
              </a:rPr>
              <a:t>Competitions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221C-AFD1-4E9A-91D5-283570BD146A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5572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623731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BF43B-E740-41E3-A0EF-039C92F7448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1CC73-071C-4BED-8BFB-A7380564F9F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92" y="116632"/>
            <a:ext cx="200990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52475" y="53752"/>
            <a:ext cx="7212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677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26D8-F185-492B-8872-B1361E71C54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A16F-5F86-4C3A-A91E-41426E35F14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53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79329-550E-4A44-9988-984A6C83B1D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90E0-C4A7-4600-A3B3-86B0114EE27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2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427B-2CEA-428B-A884-76568513E68B}" type="datetimeFigureOut">
              <a:rPr lang="en-GB" smtClean="0"/>
              <a:pPr/>
              <a:t>11/09/2013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D4FE-CAD6-4C9C-ABA0-C7E0B908C0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0526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A6BD-66F3-41E3-BB35-C943CCBC654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FA41-A0E0-4D9A-AD90-1C8AFD7FBE9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31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A4CD7-7B4E-440F-8AB1-034D6C9C06D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CF19-A1BB-4F4F-9064-41F0C0698A0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29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CE06-030E-4DE7-BF94-EB5EC5FD22E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F663-7A4F-4305-84DC-8547B5DCAE3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02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A2818-90BA-44C6-A75D-590285B338E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881B-7052-4EE2-A534-B15098B72A3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54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8B94-C030-4698-8084-B161198E1A2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C2C5-85F3-4B43-BC57-1DCE5EFFB9E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54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11E5-20D7-40C5-8A58-B87A9248A21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F2E6-02B7-439E-8980-4CC4B34D92B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81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40487-ECB4-4FC4-9FE1-D168744589B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D516-D8C4-4716-A34F-7B51F383EB5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62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C526B-98CE-4C95-9729-F9ED2822C35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9846D-8F20-4F33-8872-C7F771B01B6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32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20900" y="274638"/>
            <a:ext cx="662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D3E11D-CEF1-4C58-BAA3-E3F5F153FA0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2E030-234D-4864-840F-4D6BE2EF000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Picture 11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5360988"/>
            <a:ext cx="9156700" cy="149701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00" y="6283325"/>
            <a:ext cx="13668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6150" y="6035675"/>
            <a:ext cx="2286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6888" y="6249988"/>
            <a:ext cx="15414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21400"/>
            <a:ext cx="150971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92" y="116632"/>
            <a:ext cx="200990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607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3.xml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751490694"/>
              </p:ext>
            </p:extLst>
          </p:nvPr>
        </p:nvGraphicFramePr>
        <p:xfrm>
          <a:off x="2090572" y="116632"/>
          <a:ext cx="6945924" cy="136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C:\Users\Mark Oliver\Pictures\SG pics &amp; Vids\Training &amp; Conf\TTA\2012-11-27 13.50.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50" b="22207"/>
          <a:stretch/>
        </p:blipFill>
        <p:spPr bwMode="auto">
          <a:xfrm>
            <a:off x="2987824" y="1412776"/>
            <a:ext cx="3744416" cy="3588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2798" y="4869160"/>
            <a:ext cx="399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@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justynprice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97880" y="333375"/>
            <a:ext cx="6545263" cy="935038"/>
            <a:chOff x="0" y="651"/>
            <a:chExt cx="6545508" cy="1332197"/>
          </a:xfrm>
          <a:solidFill>
            <a:srgbClr val="C00000"/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651"/>
              <a:ext cx="6545508" cy="13321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65090" y="66244"/>
              <a:ext cx="6415327" cy="120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Young people </a:t>
              </a:r>
              <a:r>
                <a:rPr lang="en-GB" sz="3200" b="1" dirty="0">
                  <a:solidFill>
                    <a:schemeClr val="tx1"/>
                  </a:solidFill>
                </a:rPr>
                <a:t>v</a:t>
              </a:r>
              <a:r>
                <a:rPr lang="en-GB" sz="3200" b="1" dirty="0" smtClean="0">
                  <a:solidFill>
                    <a:schemeClr val="tx1"/>
                  </a:solidFill>
                </a:rPr>
                <a:t>ote with their </a:t>
              </a:r>
              <a:r>
                <a:rPr lang="en-GB" sz="3200" b="1" dirty="0">
                  <a:solidFill>
                    <a:schemeClr val="tx1"/>
                  </a:solidFill>
                </a:rPr>
                <a:t>f</a:t>
              </a:r>
              <a:r>
                <a:rPr lang="en-GB" sz="3200" b="1" dirty="0" smtClean="0">
                  <a:solidFill>
                    <a:schemeClr val="tx1"/>
                  </a:solidFill>
                </a:rPr>
                <a:t>eet…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016580517"/>
              </p:ext>
            </p:extLst>
          </p:nvPr>
        </p:nvGraphicFramePr>
        <p:xfrm>
          <a:off x="107504" y="1299244"/>
          <a:ext cx="8856984" cy="43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294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51720" y="333375"/>
            <a:ext cx="6545263" cy="935038"/>
            <a:chOff x="0" y="651"/>
            <a:chExt cx="6545508" cy="1332197"/>
          </a:xfrm>
          <a:solidFill>
            <a:srgbClr val="C00000"/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651"/>
              <a:ext cx="6545508" cy="133219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65090" y="66244"/>
              <a:ext cx="6415327" cy="1201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Right Style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74241"/>
            <a:ext cx="4219947" cy="287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3420" y="1268760"/>
            <a:ext cx="3761716" cy="280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23" y="3614817"/>
            <a:ext cx="3783053" cy="2478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435" y="3470724"/>
            <a:ext cx="3459957" cy="255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68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2" t="5331" r="7329" b="5618"/>
          <a:stretch/>
        </p:blipFill>
        <p:spPr bwMode="auto">
          <a:xfrm>
            <a:off x="3144982" y="1340768"/>
            <a:ext cx="3103418" cy="317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663" y="4653136"/>
            <a:ext cx="8341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As an individual / small group </a:t>
            </a:r>
            <a:r>
              <a:rPr lang="en-GB" sz="2400" dirty="0">
                <a:solidFill>
                  <a:prstClr val="black"/>
                </a:solidFill>
              </a:rPr>
              <a:t>share and record </a:t>
            </a:r>
            <a:r>
              <a:rPr lang="en-GB" sz="2400" dirty="0" smtClean="0">
                <a:solidFill>
                  <a:prstClr val="black"/>
                </a:solidFill>
              </a:rPr>
              <a:t>how you think the young person on each hand-out might respond to the questions about why do or don’t join in with sports activities? </a:t>
            </a:r>
            <a:endParaRPr lang="en-GB" sz="2400" dirty="0">
              <a:solidFill>
                <a:prstClr val="black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131079" y="260648"/>
            <a:ext cx="6689121" cy="1007393"/>
            <a:chOff x="72283" y="651"/>
            <a:chExt cx="6545508" cy="1332197"/>
          </a:xfrm>
          <a:solidFill>
            <a:srgbClr val="C00000"/>
          </a:solidFill>
        </p:grpSpPr>
        <p:sp>
          <p:nvSpPr>
            <p:cNvPr id="7" name="Rounded Rectangle 6"/>
            <p:cNvSpPr/>
            <p:nvPr/>
          </p:nvSpPr>
          <p:spPr>
            <a:xfrm>
              <a:off x="72283" y="651"/>
              <a:ext cx="6545508" cy="133219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35552" y="66244"/>
              <a:ext cx="6344865" cy="120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Know your players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032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278244"/>
              </p:ext>
            </p:extLst>
          </p:nvPr>
        </p:nvGraphicFramePr>
        <p:xfrm>
          <a:off x="1572344" y="1808832"/>
          <a:ext cx="60960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Males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Females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Keep fit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Keep fit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Have fun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Lose weight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Lose weight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Have fun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Feel better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Feel better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Improve performance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Challenge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Gain new skills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Meet friends/socialise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Challenge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Relax/release/diversion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Train &amp; complete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Gain new skills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Meet friends/socialise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Improve performance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51720" y="116632"/>
            <a:ext cx="6905303" cy="1296144"/>
            <a:chOff x="0" y="651"/>
            <a:chExt cx="6545508" cy="1332197"/>
          </a:xfrm>
          <a:solidFill>
            <a:srgbClr val="C00000"/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651"/>
              <a:ext cx="6545508" cy="133219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5090" y="66244"/>
              <a:ext cx="6415327" cy="12010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Motivations to Participate: </a:t>
              </a:r>
            </a:p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 smtClean="0">
                  <a:solidFill>
                    <a:schemeClr val="tx1"/>
                  </a:solidFill>
                </a:rPr>
                <a:t>Quotes from StreetGames study of young people studying vocational qualifications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12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838"/>
            <a:ext cx="8784976" cy="469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26396" y="188640"/>
            <a:ext cx="6545263" cy="935038"/>
            <a:chOff x="0" y="651"/>
            <a:chExt cx="6545508" cy="1332197"/>
          </a:xfrm>
          <a:solidFill>
            <a:srgbClr val="C00000"/>
          </a:solidFill>
        </p:grpSpPr>
        <p:sp>
          <p:nvSpPr>
            <p:cNvPr id="6" name="Rounded Rectangle 5"/>
            <p:cNvSpPr/>
            <p:nvPr/>
          </p:nvSpPr>
          <p:spPr>
            <a:xfrm>
              <a:off x="0" y="651"/>
              <a:ext cx="6545508" cy="133219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65090" y="66244"/>
              <a:ext cx="6415327" cy="120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Motivations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51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4705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Current Activities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63630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0477"/>
            <a:ext cx="8568952" cy="474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26396" y="116632"/>
            <a:ext cx="6545263" cy="935038"/>
            <a:chOff x="0" y="651"/>
            <a:chExt cx="6545508" cy="1332197"/>
          </a:xfrm>
          <a:solidFill>
            <a:srgbClr val="C00000"/>
          </a:solidFill>
        </p:grpSpPr>
        <p:sp>
          <p:nvSpPr>
            <p:cNvPr id="10" name="Rounded Rectangle 9"/>
            <p:cNvSpPr/>
            <p:nvPr/>
          </p:nvSpPr>
          <p:spPr>
            <a:xfrm>
              <a:off x="0" y="651"/>
              <a:ext cx="6545508" cy="133219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65090" y="66244"/>
              <a:ext cx="6415327" cy="120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Main Barriers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10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06115" cy="412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26396" y="333375"/>
            <a:ext cx="6545263" cy="935038"/>
            <a:chOff x="0" y="651"/>
            <a:chExt cx="6545508" cy="1332197"/>
          </a:xfrm>
          <a:solidFill>
            <a:srgbClr val="C00000"/>
          </a:solidFill>
        </p:grpSpPr>
        <p:sp>
          <p:nvSpPr>
            <p:cNvPr id="6" name="Rounded Rectangle 5"/>
            <p:cNvSpPr/>
            <p:nvPr/>
          </p:nvSpPr>
          <p:spPr>
            <a:xfrm>
              <a:off x="0" y="651"/>
              <a:ext cx="6545508" cy="133219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65090" y="66244"/>
              <a:ext cx="6415327" cy="120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Time Priorities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615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62" y="1268760"/>
            <a:ext cx="8704426" cy="457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26396" y="261714"/>
            <a:ext cx="6545263" cy="935038"/>
            <a:chOff x="0" y="651"/>
            <a:chExt cx="6545508" cy="1332197"/>
          </a:xfrm>
          <a:solidFill>
            <a:srgbClr val="C00000"/>
          </a:solidFill>
        </p:grpSpPr>
        <p:sp>
          <p:nvSpPr>
            <p:cNvPr id="6" name="Rounded Rectangle 5"/>
            <p:cNvSpPr/>
            <p:nvPr/>
          </p:nvSpPr>
          <p:spPr>
            <a:xfrm>
              <a:off x="0" y="651"/>
              <a:ext cx="6545508" cy="133219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65090" y="66244"/>
              <a:ext cx="6415327" cy="120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Encouraging Participation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2224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2" t="5331" r="7329" b="5618"/>
          <a:stretch/>
        </p:blipFill>
        <p:spPr bwMode="auto">
          <a:xfrm>
            <a:off x="1331640" y="1480444"/>
            <a:ext cx="3103418" cy="317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663" y="4953362"/>
            <a:ext cx="8341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000" b="1" dirty="0" smtClean="0"/>
              <a:t>Choose top 9 ingredients from the pack of 20+ cards</a:t>
            </a:r>
          </a:p>
          <a:p>
            <a:pPr marL="457200" indent="-457200">
              <a:buAutoNum type="arabicPeriod"/>
            </a:pPr>
            <a:r>
              <a:rPr lang="en-GB" sz="2000" b="1" dirty="0" smtClean="0"/>
              <a:t>Arrange top 9 into a diamond, most important on top row.</a:t>
            </a:r>
            <a:endParaRPr lang="en-GB" sz="2000" b="1" dirty="0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051720" y="333375"/>
            <a:ext cx="6545263" cy="935038"/>
            <a:chOff x="0" y="651"/>
            <a:chExt cx="6545508" cy="1332197"/>
          </a:xfrm>
          <a:solidFill>
            <a:srgbClr val="C00000"/>
          </a:solidFill>
        </p:grpSpPr>
        <p:sp>
          <p:nvSpPr>
            <p:cNvPr id="10" name="Rounded Rectangle 9"/>
            <p:cNvSpPr/>
            <p:nvPr/>
          </p:nvSpPr>
          <p:spPr>
            <a:xfrm>
              <a:off x="0" y="651"/>
              <a:ext cx="6545508" cy="133219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5090" y="66244"/>
              <a:ext cx="6415327" cy="120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Ingredients for a Good Session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18569">
            <a:off x="5552456" y="1868075"/>
            <a:ext cx="2674354" cy="266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27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2664296" cy="115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25202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52581"/>
            <a:ext cx="720080" cy="102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0760" y="4437112"/>
            <a:ext cx="1371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180573"/>
            <a:ext cx="1512168" cy="102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620733"/>
            <a:ext cx="131301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4476717"/>
            <a:ext cx="792088" cy="82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5389" y="3341578"/>
            <a:ext cx="1171004" cy="86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4392823"/>
            <a:ext cx="1152128" cy="81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9063" y="3290867"/>
            <a:ext cx="1162977" cy="80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500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80000" y="180000"/>
          <a:ext cx="6120000" cy="11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33774" y="235465"/>
            <a:ext cx="6120000" cy="1152000"/>
            <a:chOff x="0" y="0"/>
            <a:chExt cx="6178550" cy="1107142"/>
          </a:xfrm>
          <a:solidFill>
            <a:srgbClr val="C00000"/>
          </a:solidFill>
        </p:grpSpPr>
        <p:sp>
          <p:nvSpPr>
            <p:cNvPr id="16" name="Rounded Rectangle 15"/>
            <p:cNvSpPr/>
            <p:nvPr/>
          </p:nvSpPr>
          <p:spPr>
            <a:xfrm>
              <a:off x="0" y="0"/>
              <a:ext cx="6178550" cy="110714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53975" y="54007"/>
              <a:ext cx="6070600" cy="9991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600" b="1" dirty="0" smtClean="0">
                  <a:solidFill>
                    <a:schemeClr val="tx1"/>
                  </a:solidFill>
                </a:rPr>
                <a:t>What Makes a Great Activator?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717032"/>
            <a:ext cx="3600400" cy="240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524028"/>
            <a:ext cx="3600400" cy="2228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062" y="1484784"/>
            <a:ext cx="3380906" cy="455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250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2" t="5331" r="7329" b="5618"/>
          <a:stretch/>
        </p:blipFill>
        <p:spPr bwMode="auto">
          <a:xfrm>
            <a:off x="3144982" y="1552452"/>
            <a:ext cx="3103418" cy="317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3" y="4881354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In your group discuss and make some notes on what skills, qualities &amp; attributes you think a great Activator for 14-16 / 17-19 / 20-25 year olds needs to have? </a:t>
            </a:r>
            <a:endParaRPr lang="en-GB" sz="2000" b="1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433774" y="235465"/>
            <a:ext cx="6120000" cy="1152000"/>
            <a:chOff x="0" y="0"/>
            <a:chExt cx="6178550" cy="1107142"/>
          </a:xfrm>
          <a:solidFill>
            <a:srgbClr val="C00000"/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6178550" cy="110714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3975" y="54007"/>
              <a:ext cx="6070600" cy="9991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600" b="1" dirty="0" smtClean="0"/>
                <a:t>What Makes a Great Activator?</a:t>
              </a:r>
              <a:endParaRPr lang="en-GB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206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96900" y="2033588"/>
            <a:ext cx="7886700" cy="39544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GB" sz="2000" dirty="0" smtClean="0"/>
          </a:p>
          <a:p>
            <a:pPr>
              <a:buFont typeface="Wingdings 3" pitchFamily="18" charset="2"/>
              <a:buNone/>
            </a:pPr>
            <a:endParaRPr lang="en-GB" sz="2000" dirty="0" smtClean="0"/>
          </a:p>
          <a:p>
            <a:pPr>
              <a:buFont typeface="Wingdings 3" pitchFamily="18" charset="2"/>
              <a:buNone/>
            </a:pPr>
            <a:endParaRPr lang="en-GB" sz="2000" dirty="0" smtClean="0"/>
          </a:p>
          <a:p>
            <a:endParaRPr lang="en-GB" sz="20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7189870"/>
              </p:ext>
            </p:extLst>
          </p:nvPr>
        </p:nvGraphicFramePr>
        <p:xfrm>
          <a:off x="251520" y="1412776"/>
          <a:ext cx="4248472" cy="46085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8472"/>
              </a:tblGrid>
              <a:tr h="38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Skills</a:t>
                      </a:r>
                      <a:r>
                        <a:rPr lang="en-GB" sz="1800" baseline="0" dirty="0" smtClean="0"/>
                        <a:t> &amp; Qualities </a:t>
                      </a:r>
                      <a:r>
                        <a:rPr lang="en-GB" sz="1800" dirty="0" smtClean="0"/>
                        <a:t>of the Activator</a:t>
                      </a: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800" dirty="0" smtClean="0"/>
                        <a:t>Builds trust 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Inspiring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&amp; Encouraging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Knowledgeable &amp; easy to understand</a:t>
                      </a: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Down to earth and real</a:t>
                      </a: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Open &amp; helpful</a:t>
                      </a: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Non judgemental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2" marB="45722"/>
                </a:tc>
              </a:tr>
              <a:tr h="419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Positive, welcoming to all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Mentoring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A role model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Consistent</a:t>
                      </a:r>
                    </a:p>
                  </a:txBody>
                  <a:tcPr marL="91446" marR="91446" marT="45722" marB="45722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1379539"/>
              </p:ext>
            </p:extLst>
          </p:nvPr>
        </p:nvGraphicFramePr>
        <p:xfrm>
          <a:off x="4716016" y="1412776"/>
          <a:ext cx="4248472" cy="46085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8472"/>
              </a:tblGrid>
              <a:tr h="38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Skills</a:t>
                      </a:r>
                      <a:r>
                        <a:rPr lang="en-GB" sz="1800" baseline="0" dirty="0" smtClean="0"/>
                        <a:t> &amp; Qualities </a:t>
                      </a:r>
                      <a:r>
                        <a:rPr lang="en-GB" sz="1800" dirty="0" smtClean="0"/>
                        <a:t>of the Activator</a:t>
                      </a: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dk1"/>
                          </a:solidFill>
                        </a:rPr>
                        <a:t>Motivational</a:t>
                      </a:r>
                      <a:r>
                        <a:rPr lang="en-GB" sz="1800" baseline="0" dirty="0" smtClean="0">
                          <a:solidFill>
                            <a:schemeClr val="dk1"/>
                          </a:solidFill>
                        </a:rPr>
                        <a:t> &amp; Supportive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Relaxed,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friendly &amp; approachable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for the long-haul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Ability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to listen &amp; be responsive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Experienced &amp; suitably qualified</a:t>
                      </a: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Mindful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2" marB="45722"/>
                </a:tc>
              </a:tr>
              <a:tr h="419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Able to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support transitions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Passionate about sport &amp; physical activity</a:t>
                      </a: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Sign posting</a:t>
                      </a:r>
                    </a:p>
                  </a:txBody>
                  <a:tcPr marL="91446" marR="91446" marT="45722" marB="45722"/>
                </a:tc>
              </a:tr>
              <a:tr h="422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Shared values</a:t>
                      </a:r>
                    </a:p>
                  </a:txBody>
                  <a:tcPr marL="91446" marR="91446" marT="45722" marB="45722"/>
                </a:tc>
              </a:tr>
            </a:tbl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433774" y="235465"/>
            <a:ext cx="6120000" cy="1152000"/>
            <a:chOff x="0" y="0"/>
            <a:chExt cx="6178550" cy="1107142"/>
          </a:xfrm>
          <a:solidFill>
            <a:srgbClr val="C00000"/>
          </a:solidFill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6178550" cy="110714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3975" y="54007"/>
              <a:ext cx="6070600" cy="9991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600" b="1" dirty="0" smtClean="0"/>
                <a:t>What young people told us makes a great Activator?</a:t>
              </a:r>
              <a:endParaRPr lang="en-GB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73311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obile\Dropbox\pamphlets\Photos\Coca-Cola Tony Minichiello 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3" t="7509" r="2663"/>
          <a:stretch/>
        </p:blipFill>
        <p:spPr bwMode="auto">
          <a:xfrm>
            <a:off x="1439269" y="1268413"/>
            <a:ext cx="6373091" cy="443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246312" y="260648"/>
            <a:ext cx="6545263" cy="935038"/>
            <a:chOff x="0" y="651"/>
            <a:chExt cx="6545508" cy="1332197"/>
          </a:xfrm>
          <a:solidFill>
            <a:srgbClr val="C00000"/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651"/>
              <a:ext cx="6545508" cy="13321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5090" y="66244"/>
              <a:ext cx="6415327" cy="120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If you want to match with theory…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1796870723"/>
              </p:ext>
            </p:extLst>
          </p:nvPr>
        </p:nvGraphicFramePr>
        <p:xfrm>
          <a:off x="467544" y="3573016"/>
          <a:ext cx="8496175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727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136904" cy="1296144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From the following list select the 4 or 5 words which best sum up </a:t>
            </a:r>
            <a:r>
              <a:rPr lang="en-GB" sz="2000" b="1" i="1" u="sng" dirty="0" smtClean="0">
                <a:solidFill>
                  <a:srgbClr val="C00000"/>
                </a:solidFill>
              </a:rPr>
              <a:t>your </a:t>
            </a:r>
            <a:r>
              <a:rPr lang="en-GB" sz="2000" b="1" dirty="0" smtClean="0"/>
              <a:t>Activity philosophy. </a:t>
            </a:r>
            <a:endParaRPr lang="en-GB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2456475"/>
              </p:ext>
            </p:extLst>
          </p:nvPr>
        </p:nvGraphicFramePr>
        <p:xfrm>
          <a:off x="251520" y="2406496"/>
          <a:ext cx="8424935" cy="296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Play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Confidence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Fun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 Inclusive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Win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Creativity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Passion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Growth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Friendship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Hard</a:t>
                      </a:r>
                      <a:r>
                        <a:rPr lang="en-GB" b="0" baseline="0" dirty="0" smtClean="0"/>
                        <a:t> work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Commitment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Skills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Learning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Participation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Performance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Goals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Social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Technical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Strength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Citizenship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Future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Present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Experience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Results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Variety</a:t>
                      </a:r>
                      <a:r>
                        <a:rPr lang="en-GB" b="0" baseline="0" dirty="0" smtClean="0"/>
                        <a:t> 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Style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Challenge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Safe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Independent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Development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Infor</a:t>
                      </a:r>
                      <a:r>
                        <a:rPr lang="en-GB" b="0" baseline="0" dirty="0" smtClean="0"/>
                        <a:t>mal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Players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Young People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Confident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Leaders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Enjoyment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Achievement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Self Esteem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Competence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Encouragement</a:t>
                      </a:r>
                      <a:endParaRPr lang="en-GB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46312" y="333375"/>
            <a:ext cx="6545263" cy="935038"/>
            <a:chOff x="0" y="651"/>
            <a:chExt cx="6545508" cy="1332197"/>
          </a:xfrm>
          <a:solidFill>
            <a:srgbClr val="C00000"/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651"/>
              <a:ext cx="6545508" cy="13321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5090" y="66244"/>
              <a:ext cx="6415327" cy="120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Activity Philosophy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475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332878255"/>
              </p:ext>
            </p:extLst>
          </p:nvPr>
        </p:nvGraphicFramePr>
        <p:xfrm>
          <a:off x="1286371" y="1395189"/>
          <a:ext cx="6453981" cy="412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301208"/>
            <a:ext cx="9036496" cy="792088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Put the words together in 1 or 2 sentences for you to refer back to in the future.</a:t>
            </a:r>
            <a:endParaRPr lang="en-GB" b="1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246312" y="333375"/>
            <a:ext cx="6545263" cy="935038"/>
            <a:chOff x="0" y="651"/>
            <a:chExt cx="6545508" cy="1332197"/>
          </a:xfrm>
          <a:solidFill>
            <a:srgbClr val="C00000"/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651"/>
              <a:ext cx="6545508" cy="13321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5090" y="66244"/>
              <a:ext cx="6415327" cy="120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Activity Philosophy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151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419225" y="333375"/>
            <a:ext cx="6545263" cy="935038"/>
            <a:chOff x="0" y="651"/>
            <a:chExt cx="6545508" cy="1332197"/>
          </a:xfrm>
          <a:solidFill>
            <a:srgbClr val="C00000"/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651"/>
              <a:ext cx="6545508" cy="13321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5090" y="66244"/>
              <a:ext cx="6415327" cy="120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Activity Philosophy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97" y="1981523"/>
            <a:ext cx="9036496" cy="3816424"/>
          </a:xfrm>
        </p:spPr>
        <p:txBody>
          <a:bodyPr>
            <a:normAutofit/>
          </a:bodyPr>
          <a:lstStyle/>
          <a:p>
            <a:r>
              <a:rPr lang="en-GB" sz="4000" i="1" dirty="0" smtClean="0"/>
              <a:t>“I will deliver </a:t>
            </a:r>
            <a:r>
              <a:rPr lang="en-GB" sz="4000" i="1" dirty="0" smtClean="0">
                <a:solidFill>
                  <a:srgbClr val="C00000"/>
                </a:solidFill>
              </a:rPr>
              <a:t>fun</a:t>
            </a:r>
            <a:r>
              <a:rPr lang="en-GB" sz="4000" i="1" dirty="0" smtClean="0">
                <a:solidFill>
                  <a:srgbClr val="FF0000"/>
                </a:solidFill>
              </a:rPr>
              <a:t> </a:t>
            </a:r>
            <a:r>
              <a:rPr lang="en-GB" sz="4000" i="1" dirty="0" smtClean="0"/>
              <a:t>sessions in a </a:t>
            </a:r>
            <a:r>
              <a:rPr lang="en-GB" sz="4000" i="1" dirty="0" smtClean="0">
                <a:solidFill>
                  <a:srgbClr val="C00000"/>
                </a:solidFill>
              </a:rPr>
              <a:t>safe</a:t>
            </a:r>
            <a:r>
              <a:rPr lang="en-GB" sz="4000" i="1" dirty="0" smtClean="0"/>
              <a:t> environment. I will encourage young people to be </a:t>
            </a:r>
            <a:r>
              <a:rPr lang="en-GB" sz="4000" i="1" dirty="0" smtClean="0">
                <a:solidFill>
                  <a:srgbClr val="C00000"/>
                </a:solidFill>
              </a:rPr>
              <a:t>creative</a:t>
            </a:r>
            <a:r>
              <a:rPr lang="en-GB" sz="4000" i="1" dirty="0" smtClean="0"/>
              <a:t> to solve the </a:t>
            </a:r>
            <a:r>
              <a:rPr lang="en-GB" sz="4000" i="1" dirty="0" smtClean="0">
                <a:solidFill>
                  <a:srgbClr val="C00000"/>
                </a:solidFill>
              </a:rPr>
              <a:t>challenges</a:t>
            </a:r>
            <a:r>
              <a:rPr lang="en-GB" sz="4000" i="1" dirty="0" smtClean="0"/>
              <a:t> I share with them in order to develop their </a:t>
            </a:r>
            <a:r>
              <a:rPr lang="en-GB" sz="4000" i="1" dirty="0" smtClean="0">
                <a:solidFill>
                  <a:srgbClr val="C00000"/>
                </a:solidFill>
              </a:rPr>
              <a:t>performance</a:t>
            </a:r>
            <a:r>
              <a:rPr lang="en-GB" sz="4000" i="1" dirty="0" smtClean="0"/>
              <a:t>.”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159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GB" dirty="0" smtClean="0"/>
              <a:t>Based on today’s workshop, list…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dirty="0"/>
              <a:t>1 thing you are going to </a:t>
            </a:r>
            <a:r>
              <a:rPr lang="en-GB" dirty="0">
                <a:solidFill>
                  <a:srgbClr val="C00000"/>
                </a:solidFill>
              </a:rPr>
              <a:t>STOP</a:t>
            </a:r>
            <a:r>
              <a:rPr lang="en-GB" dirty="0"/>
              <a:t> </a:t>
            </a:r>
            <a:r>
              <a:rPr lang="en-GB" dirty="0" smtClean="0"/>
              <a:t>doing</a:t>
            </a:r>
          </a:p>
          <a:p>
            <a:endParaRPr lang="en-GB" dirty="0"/>
          </a:p>
          <a:p>
            <a:r>
              <a:rPr lang="en-GB" dirty="0" smtClean="0"/>
              <a:t>1 thing you are going to </a:t>
            </a:r>
            <a:r>
              <a:rPr lang="en-GB" dirty="0" smtClean="0">
                <a:solidFill>
                  <a:srgbClr val="92D050"/>
                </a:solidFill>
              </a:rPr>
              <a:t>START </a:t>
            </a:r>
            <a:r>
              <a:rPr lang="en-GB" dirty="0" smtClean="0"/>
              <a:t>doing</a:t>
            </a:r>
          </a:p>
          <a:p>
            <a:endParaRPr lang="en-GB" dirty="0" smtClean="0"/>
          </a:p>
          <a:p>
            <a:r>
              <a:rPr lang="en-GB" dirty="0" smtClean="0"/>
              <a:t>1 thing you are going to </a:t>
            </a:r>
            <a:r>
              <a:rPr lang="en-GB" dirty="0" smtClean="0">
                <a:solidFill>
                  <a:srgbClr val="FFC000"/>
                </a:solidFill>
              </a:rPr>
              <a:t>CONTINUE </a:t>
            </a:r>
            <a:r>
              <a:rPr lang="en-GB" dirty="0" smtClean="0"/>
              <a:t>to do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123728" y="188640"/>
            <a:ext cx="6792402" cy="1151638"/>
            <a:chOff x="0" y="0"/>
            <a:chExt cx="8745636" cy="1151638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8745636" cy="115163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6218" y="56218"/>
              <a:ext cx="8633200" cy="10392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b="1" dirty="0"/>
                <a:t>Action </a:t>
              </a:r>
              <a:r>
                <a:rPr lang="en-GB" sz="3600" b="1" dirty="0" smtClean="0"/>
                <a:t>Planning</a:t>
              </a:r>
              <a:endParaRPr lang="en-GB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252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977171970"/>
              </p:ext>
            </p:extLst>
          </p:nvPr>
        </p:nvGraphicFramePr>
        <p:xfrm>
          <a:off x="2090572" y="260648"/>
          <a:ext cx="6801908" cy="108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2132856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Consider principles for “getting the style right”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Explore motivations of young people &amp; ingredients of a great sessions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Define what young people / young adults think a top activator / coach is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859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63274"/>
            <a:ext cx="12635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66916"/>
            <a:ext cx="202661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5266" y="2132856"/>
            <a:ext cx="213364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861048"/>
            <a:ext cx="185163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0" t="24626" r="24620" b="28160"/>
          <a:stretch/>
        </p:blipFill>
        <p:spPr bwMode="auto">
          <a:xfrm>
            <a:off x="2267744" y="1835193"/>
            <a:ext cx="1918305" cy="1375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623" y="4341724"/>
            <a:ext cx="1036649" cy="103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2105" y="4221088"/>
            <a:ext cx="1202343" cy="131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1096" y="4196872"/>
            <a:ext cx="1616968" cy="117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18" y="4683253"/>
            <a:ext cx="2742095" cy="105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432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2" t="5331" r="7329" b="5618"/>
          <a:stretch/>
        </p:blipFill>
        <p:spPr bwMode="auto">
          <a:xfrm>
            <a:off x="3144982" y="1340768"/>
            <a:ext cx="3103418" cy="317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663" y="4653136"/>
            <a:ext cx="8341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You have the duration of the next song to think about and record your greatest interpersonal coaching achievement…</a:t>
            </a:r>
            <a:endParaRPr lang="en-GB" sz="2400" dirty="0">
              <a:solidFill>
                <a:prstClr val="black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131079" y="260648"/>
            <a:ext cx="6689121" cy="1007393"/>
            <a:chOff x="72283" y="651"/>
            <a:chExt cx="6545508" cy="1332197"/>
          </a:xfrm>
          <a:solidFill>
            <a:srgbClr val="C00000"/>
          </a:solidFill>
        </p:grpSpPr>
        <p:sp>
          <p:nvSpPr>
            <p:cNvPr id="7" name="Rounded Rectangle 6"/>
            <p:cNvSpPr/>
            <p:nvPr/>
          </p:nvSpPr>
          <p:spPr>
            <a:xfrm>
              <a:off x="72283" y="651"/>
              <a:ext cx="6545508" cy="133219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35552" y="66244"/>
              <a:ext cx="6344865" cy="120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About you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901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5824" y="2138384"/>
            <a:ext cx="8229600" cy="37388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7100" dirty="0" smtClean="0"/>
              <a:t>“Young people need to know that you care before they care what you know” </a:t>
            </a:r>
          </a:p>
          <a:p>
            <a:pPr marL="0" indent="0" algn="r">
              <a:buNone/>
            </a:pPr>
            <a:r>
              <a:rPr lang="en-GB" sz="4800" dirty="0" smtClean="0"/>
              <a:t>				Prof. Dan Gould</a:t>
            </a:r>
            <a:endParaRPr lang="en-GB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6935" y="260648"/>
            <a:ext cx="2874640" cy="18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92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bile\Dropbox\Camera Uploads\2013-04-26 17.23.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82"/>
          <a:stretch/>
        </p:blipFill>
        <p:spPr bwMode="auto">
          <a:xfrm>
            <a:off x="1979712" y="188639"/>
            <a:ext cx="5544616" cy="550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06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18672705"/>
              </p:ext>
            </p:extLst>
          </p:nvPr>
        </p:nvGraphicFramePr>
        <p:xfrm>
          <a:off x="2090572" y="260648"/>
          <a:ext cx="6801908" cy="108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2132856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Consider principles for “getting the style right”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Explore motivations of young people &amp; ingredients of a great sessions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Define what young people / young adults think a top activator / coach is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31905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ontent Placeholder 4"/>
          <p:cNvSpPr txBox="1">
            <a:spLocks/>
          </p:cNvSpPr>
          <p:nvPr/>
        </p:nvSpPr>
        <p:spPr bwMode="auto">
          <a:xfrm>
            <a:off x="435768" y="1628800"/>
            <a:ext cx="820737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sz="2400" dirty="0">
                <a:latin typeface="Calibri" pitchFamily="34" charset="0"/>
              </a:rPr>
              <a:t> National charity </a:t>
            </a:r>
            <a:r>
              <a:rPr lang="en-GB" sz="2400" dirty="0" smtClean="0">
                <a:latin typeface="Calibri" pitchFamily="34" charset="0"/>
              </a:rPr>
              <a:t>dedicated to </a:t>
            </a:r>
            <a:r>
              <a:rPr lang="en-GB" sz="2400" dirty="0">
                <a:latin typeface="Calibri" pitchFamily="34" charset="0"/>
              </a:rPr>
              <a:t>reducing the gap in sports  participation between affluent and poor communities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sz="2400" dirty="0">
                <a:latin typeface="Calibri" pitchFamily="34" charset="0"/>
              </a:rPr>
              <a:t> Delivered in partnership with a wide range of organisations 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sz="2400" dirty="0">
                <a:latin typeface="Calibri" pitchFamily="34" charset="0"/>
              </a:rPr>
              <a:t> National Partner to Sport </a:t>
            </a:r>
            <a:r>
              <a:rPr lang="en-GB" sz="2400" dirty="0" smtClean="0">
                <a:latin typeface="Calibri" pitchFamily="34" charset="0"/>
              </a:rPr>
              <a:t>England</a:t>
            </a:r>
          </a:p>
          <a:p>
            <a:pPr>
              <a:spcBef>
                <a:spcPct val="20000"/>
              </a:spcBef>
              <a:spcAft>
                <a:spcPts val="1200"/>
              </a:spcAft>
            </a:pPr>
            <a:endParaRPr lang="en-GB" sz="2400" dirty="0">
              <a:latin typeface="Calibri" pitchFamily="34" charset="0"/>
            </a:endParaRP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en-GB" sz="2400" dirty="0">
                <a:latin typeface="Calibri" pitchFamily="34" charset="0"/>
              </a:rPr>
              <a:t> </a:t>
            </a:r>
            <a:endParaRPr lang="en-GB" sz="2400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GB" sz="2400" dirty="0" smtClean="0">
                <a:latin typeface="Calibri" pitchFamily="34" charset="0"/>
              </a:rPr>
              <a:t>Award </a:t>
            </a:r>
            <a:r>
              <a:rPr lang="en-GB" sz="2400" dirty="0">
                <a:latin typeface="Calibri" pitchFamily="34" charset="0"/>
              </a:rPr>
              <a:t>winning - sport for social good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97880" y="333375"/>
            <a:ext cx="6545263" cy="935038"/>
            <a:chOff x="0" y="651"/>
            <a:chExt cx="6545508" cy="1332197"/>
          </a:xfrm>
          <a:solidFill>
            <a:srgbClr val="C00000"/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651"/>
              <a:ext cx="6545508" cy="13321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65090" y="66244"/>
              <a:ext cx="6415327" cy="120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Introducing StreetGames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2" descr="http://1.2.3.9/bmi/www.cornwallsportspartnership.co.uk/images/dr_073593e7814cf8f9bac2c032e47fcce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479" y="3859488"/>
            <a:ext cx="1082305" cy="7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.2.3.10/bmi/www.ukaonline.org.uk/UKA/images/stories/WS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739327" cy="10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bucs.org.uk/core/core_picker/loadimg.asp?id=156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98343"/>
            <a:ext cx="2161109" cy="5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nfomat.net/infomat/rd741/rd1/database/sportscoachuk/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7819"/>
            <a:ext cx="1251976" cy="7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18238"/>
            <a:ext cx="1011509" cy="7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57897"/>
            <a:ext cx="744373" cy="74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861048"/>
            <a:ext cx="879686" cy="90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121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26396" y="333375"/>
            <a:ext cx="6545263" cy="935038"/>
            <a:chOff x="0" y="651"/>
            <a:chExt cx="6545508" cy="1332197"/>
          </a:xfrm>
          <a:solidFill>
            <a:srgbClr val="C00000"/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651"/>
              <a:ext cx="6545508" cy="133219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65090" y="66244"/>
              <a:ext cx="6415327" cy="120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3200" b="1" dirty="0" smtClean="0">
                  <a:solidFill>
                    <a:schemeClr val="tx1"/>
                  </a:solidFill>
                </a:rPr>
                <a:t>StreetGames &amp; Doorstep Sport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9388" y="2132856"/>
            <a:ext cx="7200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000000"/>
              </a:buClr>
              <a:buFontTx/>
              <a:buNone/>
            </a:pPr>
            <a:r>
              <a:rPr lang="en-US" dirty="0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Sport delivered close to home:</a:t>
            </a:r>
          </a:p>
          <a:p>
            <a:pPr lvl="1" algn="just">
              <a:buClr>
                <a:srgbClr val="000000"/>
              </a:buClr>
            </a:pPr>
            <a:r>
              <a:rPr lang="en-US" dirty="0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at the </a:t>
            </a:r>
            <a:r>
              <a:rPr lang="en-US" b="1" dirty="0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right</a:t>
            </a:r>
            <a:r>
              <a:rPr lang="en-US" dirty="0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time</a:t>
            </a:r>
          </a:p>
          <a:p>
            <a:pPr lvl="1" algn="just">
              <a:buClr>
                <a:srgbClr val="000000"/>
              </a:buClr>
            </a:pPr>
            <a:r>
              <a:rPr lang="en-US" dirty="0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in the </a:t>
            </a:r>
            <a:r>
              <a:rPr lang="en-US" b="1" dirty="0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right</a:t>
            </a:r>
            <a:r>
              <a:rPr lang="en-US" dirty="0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place</a:t>
            </a:r>
          </a:p>
          <a:p>
            <a:pPr lvl="1" algn="just">
              <a:buClr>
                <a:srgbClr val="000000"/>
              </a:buClr>
            </a:pPr>
            <a:r>
              <a:rPr lang="en-US" dirty="0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at the </a:t>
            </a:r>
            <a:r>
              <a:rPr lang="en-US" b="1" dirty="0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right</a:t>
            </a:r>
            <a:r>
              <a:rPr lang="en-US" dirty="0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price</a:t>
            </a:r>
          </a:p>
          <a:p>
            <a:pPr lvl="1" algn="just">
              <a:buClr>
                <a:srgbClr val="000000"/>
              </a:buClr>
            </a:pPr>
            <a:r>
              <a:rPr lang="en-US" dirty="0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in the </a:t>
            </a:r>
            <a:r>
              <a:rPr lang="en-US" b="1" dirty="0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right</a:t>
            </a:r>
            <a:r>
              <a:rPr lang="en-US" dirty="0" smtClean="0"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style…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5989" y="2839195"/>
            <a:ext cx="3662362" cy="2750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94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808</Words>
  <Application>Microsoft Office PowerPoint</Application>
  <PresentationFormat>On-screen Show (4:3)</PresentationFormat>
  <Paragraphs>212</Paragraphs>
  <Slides>28</Slides>
  <Notes>12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Current Activities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From the following list select the 4 or 5 words which best sum up your Activity philosophy. </vt:lpstr>
      <vt:lpstr>Put the words together in 1 or 2 sentences for you to refer back to in the future.</vt:lpstr>
      <vt:lpstr>“I will deliver fun sessions in a safe environment. I will encourage young people to be creative to solve the challenges I share with them in order to develop their performance.” 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Justyn Price</dc:creator>
  <cp:lastModifiedBy>University of Manchester</cp:lastModifiedBy>
  <cp:revision>39</cp:revision>
  <cp:lastPrinted>2013-09-11T11:16:23Z</cp:lastPrinted>
  <dcterms:created xsi:type="dcterms:W3CDTF">2013-06-25T12:27:17Z</dcterms:created>
  <dcterms:modified xsi:type="dcterms:W3CDTF">2013-09-11T20:32:19Z</dcterms:modified>
</cp:coreProperties>
</file>